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61" r:id="rId5"/>
    <p:sldId id="259" r:id="rId6"/>
    <p:sldId id="260" r:id="rId7"/>
    <p:sldId id="262" r:id="rId8"/>
    <p:sldId id="263" r:id="rId9"/>
    <p:sldId id="264" r:id="rId10"/>
    <p:sldId id="267" r:id="rId11"/>
    <p:sldId id="270" r:id="rId12"/>
    <p:sldId id="26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E76"/>
    <a:srgbClr val="095492"/>
    <a:srgbClr val="EB6C15"/>
    <a:srgbClr val="3F9CF1"/>
    <a:srgbClr val="E26714"/>
    <a:srgbClr val="696999"/>
    <a:srgbClr val="0F70C9"/>
    <a:srgbClr val="9494B6"/>
    <a:srgbClr val="69C404"/>
    <a:srgbClr val="95F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53"/>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5795F-3AB9-43F8-90E3-30E58BD30667}" type="datetimeFigureOut">
              <a:rPr lang="zh-CN" altLang="en-US" smtClean="0"/>
              <a:t>2017/1/7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D7FB6-33A6-4B46-9D9E-B7F8393CCC31}" type="slidenum">
              <a:rPr lang="zh-CN" altLang="en-US" smtClean="0"/>
              <a:t>‹#›</a:t>
            </a:fld>
            <a:endParaRPr lang="zh-CN" altLang="en-US"/>
          </a:p>
        </p:txBody>
      </p:sp>
    </p:spTree>
    <p:extLst>
      <p:ext uri="{BB962C8B-B14F-4D97-AF65-F5344CB8AC3E}">
        <p14:creationId xmlns:p14="http://schemas.microsoft.com/office/powerpoint/2010/main" val="941596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latin typeface="Segoe UI"/>
              </a:rPr>
              <a:t>Tech Ready 15</a:t>
            </a:r>
            <a:endParaRPr lang="en-US" dirty="0">
              <a:solidFill>
                <a:prstClr val="black"/>
              </a:solidFill>
              <a:latin typeface="Segoe UI"/>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CDEF8C-7693-4017-9639-168D78E8BBA5}" type="datetime1">
              <a:rPr lang="en-US" smtClean="0">
                <a:solidFill>
                  <a:prstClr val="black"/>
                </a:solidFill>
                <a:latin typeface="Segoe UI"/>
              </a:rPr>
              <a:pPr/>
              <a:t>1/7/2017</a:t>
            </a:fld>
            <a:endParaRPr lang="en-US">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3</a:t>
            </a:fld>
            <a:endParaRPr lang="en-US" dirty="0">
              <a:solidFill>
                <a:prstClr val="black"/>
              </a:solidFill>
              <a:latin typeface="Segoe UI"/>
            </a:endParaRPr>
          </a:p>
        </p:txBody>
      </p:sp>
    </p:spTree>
    <p:extLst>
      <p:ext uri="{BB962C8B-B14F-4D97-AF65-F5344CB8AC3E}">
        <p14:creationId xmlns:p14="http://schemas.microsoft.com/office/powerpoint/2010/main" val="282741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60403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3579537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325442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018574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244287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299031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917885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3233567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372622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1062619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4156063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F648221-71DC-432E-87E2-CC512A47723E}" type="datetimeFigureOut">
              <a:rPr lang="zh-CN" altLang="en-US" smtClean="0"/>
              <a:t>2017/1/7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380BD9-8EAE-47F7-B1A1-D0FA922AFF16}" type="slidenum">
              <a:rPr lang="zh-CN" altLang="en-US" smtClean="0"/>
              <a:t>‹#›</a:t>
            </a:fld>
            <a:endParaRPr lang="zh-CN" altLang="en-US"/>
          </a:p>
        </p:txBody>
      </p:sp>
    </p:spTree>
    <p:extLst>
      <p:ext uri="{BB962C8B-B14F-4D97-AF65-F5344CB8AC3E}">
        <p14:creationId xmlns:p14="http://schemas.microsoft.com/office/powerpoint/2010/main" val="4002356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648221-71DC-432E-87E2-CC512A47723E}" type="datetimeFigureOut">
              <a:rPr lang="zh-CN" altLang="en-US" smtClean="0"/>
              <a:t>2017/1/7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80BD9-8EAE-47F7-B1A1-D0FA922AFF16}" type="slidenum">
              <a:rPr lang="zh-CN" altLang="en-US" smtClean="0"/>
              <a:t>‹#›</a:t>
            </a:fld>
            <a:endParaRPr lang="zh-CN" altLang="en-US"/>
          </a:p>
        </p:txBody>
      </p:sp>
      <p:sp>
        <p:nvSpPr>
          <p:cNvPr id="7" name="矩形 6"/>
          <p:cNvSpPr/>
          <p:nvPr userDrawn="1"/>
        </p:nvSpPr>
        <p:spPr>
          <a:xfrm>
            <a:off x="0" y="0"/>
            <a:ext cx="12192000" cy="6858000"/>
          </a:xfrm>
          <a:prstGeom prst="rect">
            <a:avLst/>
          </a:prstGeom>
          <a:gradFill flip="none" rotWithShape="1">
            <a:gsLst>
              <a:gs pos="10000">
                <a:srgbClr val="0C74BB"/>
              </a:gs>
              <a:gs pos="54000">
                <a:srgbClr val="04285A"/>
              </a:gs>
              <a:gs pos="100000">
                <a:srgbClr val="000018"/>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405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2.mp4"/><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oleObject" Target="../embeddings/oleObject1.bin"/><Relationship Id="rId18" Type="http://schemas.openxmlformats.org/officeDocument/2006/relationships/image" Target="../media/image9.jpeg"/><Relationship Id="rId3" Type="http://schemas.openxmlformats.org/officeDocument/2006/relationships/tags" Target="../tags/tag2.xml"/><Relationship Id="rId21" Type="http://schemas.openxmlformats.org/officeDocument/2006/relationships/image" Target="../media/image12.jpg"/><Relationship Id="rId7" Type="http://schemas.openxmlformats.org/officeDocument/2006/relationships/tags" Target="../tags/tag6.xml"/><Relationship Id="rId12" Type="http://schemas.openxmlformats.org/officeDocument/2006/relationships/notesSlide" Target="../notesSlides/notesSlide1.xml"/><Relationship Id="rId17" Type="http://schemas.openxmlformats.org/officeDocument/2006/relationships/image" Target="../media/image8.png"/><Relationship Id="rId2" Type="http://schemas.openxmlformats.org/officeDocument/2006/relationships/tags" Target="../tags/tag1.xml"/><Relationship Id="rId16" Type="http://schemas.openxmlformats.org/officeDocument/2006/relationships/image" Target="../media/image7.png"/><Relationship Id="rId20" Type="http://schemas.openxmlformats.org/officeDocument/2006/relationships/image" Target="../media/image11.jpg"/><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slideLayout" Target="../slideLayouts/slideLayout12.xml"/><Relationship Id="rId5" Type="http://schemas.openxmlformats.org/officeDocument/2006/relationships/tags" Target="../tags/tag4.xml"/><Relationship Id="rId15" Type="http://schemas.openxmlformats.org/officeDocument/2006/relationships/image" Target="../media/image6.png"/><Relationship Id="rId10" Type="http://schemas.openxmlformats.org/officeDocument/2006/relationships/tags" Target="../tags/tag9.xml"/><Relationship Id="rId19" Type="http://schemas.openxmlformats.org/officeDocument/2006/relationships/image" Target="../media/image10.jpeg"/><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image" Target="../media/image5.emf"/><Relationship Id="rId22" Type="http://schemas.openxmlformats.org/officeDocument/2006/relationships/image" Target="../media/image13.jpg"/></Relationships>
</file>

<file path=ppt/slides/_rels/slide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1A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20198671">
            <a:off x="1596330" y="4640927"/>
            <a:ext cx="11144185" cy="463903"/>
          </a:xfrm>
          <a:custGeom>
            <a:avLst/>
            <a:gdLst>
              <a:gd name="connsiteX0" fmla="*/ 11144185 w 11144185"/>
              <a:gd name="connsiteY0" fmla="*/ 0 h 463903"/>
              <a:gd name="connsiteX1" fmla="*/ 11119937 w 11144185"/>
              <a:gd name="connsiteY1" fmla="*/ 56153 h 463903"/>
              <a:gd name="connsiteX2" fmla="*/ 8596137 w 11144185"/>
              <a:gd name="connsiteY2" fmla="*/ 56153 h 463903"/>
              <a:gd name="connsiteX3" fmla="*/ 8420426 w 11144185"/>
              <a:gd name="connsiteY3" fmla="*/ 178246 h 463903"/>
              <a:gd name="connsiteX4" fmla="*/ 8238551 w 11144185"/>
              <a:gd name="connsiteY4" fmla="*/ 366852 h 463903"/>
              <a:gd name="connsiteX5" fmla="*/ 8176790 w 11144185"/>
              <a:gd name="connsiteY5" fmla="*/ 463903 h 463903"/>
              <a:gd name="connsiteX6" fmla="*/ 924151 w 11144185"/>
              <a:gd name="connsiteY6" fmla="*/ 463903 h 463903"/>
              <a:gd name="connsiteX7" fmla="*/ 0 w 11144185"/>
              <a:gd name="connsiteY7" fmla="*/ 64839 h 463903"/>
              <a:gd name="connsiteX8" fmla="*/ 27998 w 11144185"/>
              <a:gd name="connsiteY8" fmla="*/ 1 h 46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4185" h="463903">
                <a:moveTo>
                  <a:pt x="11144185" y="0"/>
                </a:moveTo>
                <a:lnTo>
                  <a:pt x="11119937" y="56153"/>
                </a:lnTo>
                <a:lnTo>
                  <a:pt x="8596137" y="56153"/>
                </a:lnTo>
                <a:lnTo>
                  <a:pt x="8420426" y="178246"/>
                </a:lnTo>
                <a:cubicBezTo>
                  <a:pt x="8354449" y="234316"/>
                  <a:pt x="8293423" y="297317"/>
                  <a:pt x="8238551" y="366852"/>
                </a:cubicBezTo>
                <a:lnTo>
                  <a:pt x="8176790" y="463903"/>
                </a:lnTo>
                <a:lnTo>
                  <a:pt x="924151" y="463903"/>
                </a:lnTo>
                <a:lnTo>
                  <a:pt x="0" y="64839"/>
                </a:lnTo>
                <a:lnTo>
                  <a:pt x="27998" y="1"/>
                </a:lnTo>
                <a:close/>
              </a:path>
            </a:pathLst>
          </a:custGeom>
          <a:gradFill flip="none" rotWithShape="1">
            <a:gsLst>
              <a:gs pos="59000">
                <a:srgbClr val="0C71C4"/>
              </a:gs>
              <a:gs pos="81000">
                <a:srgbClr val="063E76"/>
              </a:gs>
              <a:gs pos="0">
                <a:srgbClr val="063E76"/>
              </a:gs>
              <a:gs pos="28000">
                <a:srgbClr val="9FD2F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9325446">
            <a:off x="-589037" y="1818519"/>
            <a:ext cx="10874818" cy="463903"/>
          </a:xfrm>
          <a:custGeom>
            <a:avLst/>
            <a:gdLst>
              <a:gd name="connsiteX0" fmla="*/ 0 w 10874818"/>
              <a:gd name="connsiteY0" fmla="*/ 1 h 463903"/>
              <a:gd name="connsiteX1" fmla="*/ 10874818 w 10874818"/>
              <a:gd name="connsiteY1" fmla="*/ 0 h 463903"/>
              <a:gd name="connsiteX2" fmla="*/ 10849138 w 10874818"/>
              <a:gd name="connsiteY2" fmla="*/ 56153 h 463903"/>
              <a:gd name="connsiteX3" fmla="*/ 7517617 w 10874818"/>
              <a:gd name="connsiteY3" fmla="*/ 56153 h 463903"/>
              <a:gd name="connsiteX4" fmla="*/ 7341906 w 10874818"/>
              <a:gd name="connsiteY4" fmla="*/ 178246 h 463903"/>
              <a:gd name="connsiteX5" fmla="*/ 7160029 w 10874818"/>
              <a:gd name="connsiteY5" fmla="*/ 366852 h 463903"/>
              <a:gd name="connsiteX6" fmla="*/ 7098270 w 10874818"/>
              <a:gd name="connsiteY6" fmla="*/ 463903 h 463903"/>
              <a:gd name="connsiteX7" fmla="*/ 1014378 w 10874818"/>
              <a:gd name="connsiteY7" fmla="*/ 463903 h 46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4818" h="463903">
                <a:moveTo>
                  <a:pt x="0" y="1"/>
                </a:moveTo>
                <a:lnTo>
                  <a:pt x="10874818" y="0"/>
                </a:lnTo>
                <a:lnTo>
                  <a:pt x="10849138" y="56153"/>
                </a:lnTo>
                <a:lnTo>
                  <a:pt x="7517617" y="56153"/>
                </a:lnTo>
                <a:lnTo>
                  <a:pt x="7341906" y="178246"/>
                </a:lnTo>
                <a:cubicBezTo>
                  <a:pt x="7275929" y="234316"/>
                  <a:pt x="7214903" y="297317"/>
                  <a:pt x="7160029" y="366852"/>
                </a:cubicBezTo>
                <a:lnTo>
                  <a:pt x="7098270" y="463903"/>
                </a:lnTo>
                <a:lnTo>
                  <a:pt x="1014378" y="463903"/>
                </a:lnTo>
                <a:close/>
              </a:path>
            </a:pathLst>
          </a:custGeom>
          <a:gradFill>
            <a:gsLst>
              <a:gs pos="100000">
                <a:srgbClr val="063E76"/>
              </a:gs>
              <a:gs pos="79000">
                <a:srgbClr val="0C71C4"/>
              </a:gs>
              <a:gs pos="33000">
                <a:srgbClr val="095492"/>
              </a:gs>
              <a:gs pos="59000">
                <a:srgbClr val="9FD2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rot="20144701">
            <a:off x="3010195" y="1766797"/>
            <a:ext cx="5827236" cy="1446550"/>
          </a:xfrm>
          <a:prstGeom prst="rect">
            <a:avLst/>
          </a:prstGeom>
          <a:noFill/>
        </p:spPr>
        <p:txBody>
          <a:bodyPr wrap="none" rtlCol="0">
            <a:spAutoFit/>
          </a:bodyPr>
          <a:lstStyle/>
          <a:p>
            <a:r>
              <a:rPr lang="en-US" altLang="zh-CN" sz="8800" u="sng" dirty="0" smtClean="0">
                <a:solidFill>
                  <a:srgbClr val="0C71C4"/>
                </a:solidFill>
                <a:latin typeface="宋体" panose="02010600030101010101" pitchFamily="2" charset="-122"/>
                <a:ea typeface="宋体" panose="02010600030101010101" pitchFamily="2" charset="-122"/>
              </a:rPr>
              <a:t>Ⅱ</a:t>
            </a:r>
            <a:r>
              <a:rPr lang="zh-CN" altLang="en-US" sz="8800" u="sng" dirty="0" smtClean="0">
                <a:solidFill>
                  <a:schemeClr val="bg1"/>
                </a:solidFill>
                <a:latin typeface="Impact" panose="020B0806030902050204" pitchFamily="34" charset="0"/>
              </a:rPr>
              <a:t>综合设计</a:t>
            </a:r>
            <a:endParaRPr lang="zh-CN" altLang="en-US" sz="8800" u="sng" dirty="0">
              <a:solidFill>
                <a:schemeClr val="bg1"/>
              </a:solidFill>
              <a:latin typeface="Impact" panose="020B0806030902050204" pitchFamily="34" charset="0"/>
            </a:endParaRPr>
          </a:p>
        </p:txBody>
      </p:sp>
      <p:sp>
        <p:nvSpPr>
          <p:cNvPr id="26" name="文本框 25"/>
          <p:cNvSpPr txBox="1"/>
          <p:nvPr/>
        </p:nvSpPr>
        <p:spPr>
          <a:xfrm rot="20150818">
            <a:off x="3523203" y="3093948"/>
            <a:ext cx="5500224" cy="400110"/>
          </a:xfrm>
          <a:prstGeom prst="rect">
            <a:avLst/>
          </a:prstGeom>
          <a:noFill/>
        </p:spPr>
        <p:txBody>
          <a:bodyPr wrap="none" rtlCol="0">
            <a:spAutoFit/>
          </a:bodyPr>
          <a:lstStyle/>
          <a:p>
            <a:r>
              <a:rPr lang="zh-CN" altLang="en-US" sz="2000" b="1" dirty="0" smtClean="0">
                <a:solidFill>
                  <a:schemeClr val="bg1"/>
                </a:solidFill>
                <a:latin typeface="MS PGothic" panose="020B0600070205080204" pitchFamily="34" charset="-128"/>
                <a:ea typeface="MS PGothic" panose="020B0600070205080204" pitchFamily="34" charset="-128"/>
              </a:rPr>
              <a:t>项目名称：</a:t>
            </a:r>
            <a:r>
              <a:rPr lang="zh-CN" altLang="zh-CN" dirty="0">
                <a:solidFill>
                  <a:schemeClr val="bg1"/>
                </a:solidFill>
              </a:rPr>
              <a:t>银行信用卡业务后台子系统的设计与实现</a:t>
            </a:r>
            <a:endParaRPr lang="zh-CN" altLang="en-US" sz="2000" b="1" dirty="0">
              <a:solidFill>
                <a:schemeClr val="bg1"/>
              </a:solidFill>
              <a:latin typeface="MS PGothic" panose="020B0600070205080204" pitchFamily="34" charset="-128"/>
              <a:ea typeface="MS UI Gothic" panose="020B0600070205080204" pitchFamily="34" charset="-128"/>
            </a:endParaRPr>
          </a:p>
        </p:txBody>
      </p:sp>
      <p:sp>
        <p:nvSpPr>
          <p:cNvPr id="27" name="文本框 26"/>
          <p:cNvSpPr txBox="1"/>
          <p:nvPr/>
        </p:nvSpPr>
        <p:spPr>
          <a:xfrm rot="20141222">
            <a:off x="4542527" y="3883168"/>
            <a:ext cx="4464684" cy="830997"/>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学校</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学院：电子科技大学</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信息与软件工程学院</a:t>
            </a:r>
            <a:endParaRPr lang="en-US" altLang="zh-CN" sz="1600" dirty="0" smtClean="0">
              <a:solidFill>
                <a:schemeClr val="bg1"/>
              </a:solidFill>
              <a:latin typeface="微软雅黑" panose="020B0503020204020204" pitchFamily="34" charset="-122"/>
              <a:ea typeface="微软雅黑" panose="020B0503020204020204" pitchFamily="34" charset="-122"/>
            </a:endParaRPr>
          </a:p>
          <a:p>
            <a:r>
              <a:rPr lang="zh-CN" altLang="en-US" sz="1600" dirty="0" smtClean="0">
                <a:solidFill>
                  <a:schemeClr val="bg1"/>
                </a:solidFill>
                <a:latin typeface="微软雅黑" panose="020B0503020204020204" pitchFamily="34" charset="-122"/>
                <a:ea typeface="微软雅黑" panose="020B0503020204020204" pitchFamily="34" charset="-122"/>
              </a:rPr>
              <a:t>项目成员</a:t>
            </a:r>
            <a:r>
              <a:rPr lang="zh-CN" altLang="en-US" sz="1600" smtClean="0">
                <a:solidFill>
                  <a:schemeClr val="bg1"/>
                </a:solidFill>
                <a:latin typeface="微软雅黑" panose="020B0503020204020204" pitchFamily="34" charset="-122"/>
                <a:ea typeface="微软雅黑" panose="020B0503020204020204" pitchFamily="34" charset="-122"/>
              </a:rPr>
              <a:t>：</a:t>
            </a:r>
            <a:r>
              <a:rPr lang="zh-CN" altLang="en-US" sz="1600" smtClean="0">
                <a:solidFill>
                  <a:schemeClr val="bg1"/>
                </a:solidFill>
                <a:latin typeface="微软雅黑" panose="020B0503020204020204" pitchFamily="34" charset="-122"/>
                <a:ea typeface="微软雅黑" panose="020B0503020204020204" pitchFamily="34" charset="-122"/>
              </a:rPr>
              <a:t>杨林彬（答辩人） </a:t>
            </a:r>
            <a:r>
              <a:rPr lang="zh-CN" altLang="en-US" sz="1600" dirty="0" smtClean="0">
                <a:solidFill>
                  <a:schemeClr val="bg1"/>
                </a:solidFill>
                <a:latin typeface="微软雅黑" panose="020B0503020204020204" pitchFamily="34" charset="-122"/>
                <a:ea typeface="微软雅黑" panose="020B0503020204020204" pitchFamily="34" charset="-122"/>
              </a:rPr>
              <a:t>罗阳星 郑伟</a:t>
            </a:r>
            <a:endParaRPr lang="en-US" altLang="zh-CN" sz="1600" dirty="0" smtClean="0">
              <a:solidFill>
                <a:schemeClr val="bg1"/>
              </a:solidFill>
              <a:latin typeface="微软雅黑" panose="020B0503020204020204" pitchFamily="34" charset="-122"/>
              <a:ea typeface="微软雅黑" panose="020B0503020204020204" pitchFamily="34" charset="-122"/>
            </a:endParaRPr>
          </a:p>
          <a:p>
            <a:r>
              <a:rPr lang="zh-CN" altLang="en-US" sz="1600" dirty="0" smtClean="0">
                <a:solidFill>
                  <a:schemeClr val="bg1"/>
                </a:solidFill>
                <a:latin typeface="微软雅黑" panose="020B0503020204020204" pitchFamily="34" charset="-122"/>
                <a:ea typeface="微软雅黑" panose="020B0503020204020204" pitchFamily="34" charset="-122"/>
              </a:rPr>
              <a:t>答辩时间：</a:t>
            </a:r>
            <a:r>
              <a:rPr lang="en-US" altLang="zh-CN" sz="1600" dirty="0" smtClean="0">
                <a:solidFill>
                  <a:schemeClr val="bg1"/>
                </a:solidFill>
                <a:latin typeface="微软雅黑" panose="020B0503020204020204" pitchFamily="34" charset="-122"/>
                <a:ea typeface="微软雅黑" panose="020B0503020204020204" pitchFamily="34" charset="-122"/>
              </a:rPr>
              <a:t>2017-01-07</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rot="20196755">
            <a:off x="4632524" y="5225432"/>
            <a:ext cx="2369713" cy="2317360"/>
            <a:chOff x="230188" y="2360613"/>
            <a:chExt cx="2443162" cy="2389187"/>
          </a:xfrm>
          <a:solidFill>
            <a:schemeClr val="bg1">
              <a:alpha val="4000"/>
            </a:schemeClr>
          </a:solidFill>
        </p:grpSpPr>
        <p:sp>
          <p:nvSpPr>
            <p:cNvPr id="33" name="Freeform 60"/>
            <p:cNvSpPr>
              <a:spLocks/>
            </p:cNvSpPr>
            <p:nvPr/>
          </p:nvSpPr>
          <p:spPr bwMode="auto">
            <a:xfrm>
              <a:off x="230188" y="2360613"/>
              <a:ext cx="1304925" cy="2389187"/>
            </a:xfrm>
            <a:custGeom>
              <a:avLst/>
              <a:gdLst>
                <a:gd name="T0" fmla="*/ 0 w 1993"/>
                <a:gd name="T1" fmla="*/ 0 h 3650"/>
                <a:gd name="T2" fmla="*/ 0 w 1993"/>
                <a:gd name="T3" fmla="*/ 2389187 h 3650"/>
                <a:gd name="T4" fmla="*/ 1304573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grpFill/>
            <a:ln>
              <a:noFill/>
            </a:ln>
          </p:spPr>
          <p:txBody>
            <a:bodyPr/>
            <a:lstStyle/>
            <a:p>
              <a:endParaRPr lang="zh-CN" altLang="en-US"/>
            </a:p>
          </p:txBody>
        </p:sp>
        <p:sp>
          <p:nvSpPr>
            <p:cNvPr id="34" name="Freeform 61"/>
            <p:cNvSpPr>
              <a:spLocks/>
            </p:cNvSpPr>
            <p:nvPr/>
          </p:nvSpPr>
          <p:spPr bwMode="auto">
            <a:xfrm>
              <a:off x="812800" y="2533650"/>
              <a:ext cx="1860550" cy="2216150"/>
            </a:xfrm>
            <a:custGeom>
              <a:avLst/>
              <a:gdLst>
                <a:gd name="T0" fmla="*/ 1082671 w 2842"/>
                <a:gd name="T1" fmla="*/ 0 h 3385"/>
                <a:gd name="T2" fmla="*/ 721999 w 2842"/>
                <a:gd name="T3" fmla="*/ 646062 h 3385"/>
                <a:gd name="T4" fmla="*/ 1015904 w 2842"/>
                <a:gd name="T5" fmla="*/ 1051242 h 3385"/>
                <a:gd name="T6" fmla="*/ 418930 w 2842"/>
                <a:gd name="T7" fmla="*/ 1224704 h 3385"/>
                <a:gd name="T8" fmla="*/ 0 w 2842"/>
                <a:gd name="T9" fmla="*/ 1971570 h 3385"/>
                <a:gd name="T10" fmla="*/ 822804 w 2842"/>
                <a:gd name="T11" fmla="*/ 1678976 h 3385"/>
                <a:gd name="T12" fmla="*/ 1199840 w 2842"/>
                <a:gd name="T13" fmla="*/ 2215725 h 3385"/>
                <a:gd name="T14" fmla="*/ 1131764 w 2842"/>
                <a:gd name="T15" fmla="*/ 1580136 h 3385"/>
                <a:gd name="T16" fmla="*/ 1860309 w 2842"/>
                <a:gd name="T17" fmla="*/ 1331399 h 3385"/>
                <a:gd name="T18" fmla="*/ 1082671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grpFill/>
            <a:ln>
              <a:noFill/>
            </a:ln>
          </p:spPr>
          <p:txBody>
            <a:bodyPr/>
            <a:lstStyle/>
            <a:p>
              <a:endParaRPr lang="zh-CN" altLang="en-US"/>
            </a:p>
          </p:txBody>
        </p:sp>
      </p:grpSp>
      <p:grpSp>
        <p:nvGrpSpPr>
          <p:cNvPr id="35" name="组合 34"/>
          <p:cNvGrpSpPr/>
          <p:nvPr/>
        </p:nvGrpSpPr>
        <p:grpSpPr>
          <a:xfrm rot="20167345">
            <a:off x="10114854" y="3561959"/>
            <a:ext cx="2824599" cy="2580003"/>
            <a:chOff x="230188" y="2360613"/>
            <a:chExt cx="2443162" cy="2389187"/>
          </a:xfrm>
          <a:solidFill>
            <a:schemeClr val="bg1">
              <a:alpha val="15000"/>
            </a:schemeClr>
          </a:solidFill>
        </p:grpSpPr>
        <p:sp>
          <p:nvSpPr>
            <p:cNvPr id="36" name="Freeform 60"/>
            <p:cNvSpPr>
              <a:spLocks/>
            </p:cNvSpPr>
            <p:nvPr/>
          </p:nvSpPr>
          <p:spPr bwMode="auto">
            <a:xfrm>
              <a:off x="230188" y="2360613"/>
              <a:ext cx="1304925" cy="2389187"/>
            </a:xfrm>
            <a:custGeom>
              <a:avLst/>
              <a:gdLst>
                <a:gd name="T0" fmla="*/ 0 w 1993"/>
                <a:gd name="T1" fmla="*/ 0 h 3650"/>
                <a:gd name="T2" fmla="*/ 0 w 1993"/>
                <a:gd name="T3" fmla="*/ 2389187 h 3650"/>
                <a:gd name="T4" fmla="*/ 1304573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grpFill/>
            <a:ln>
              <a:noFill/>
            </a:ln>
          </p:spPr>
          <p:txBody>
            <a:bodyPr/>
            <a:lstStyle/>
            <a:p>
              <a:endParaRPr lang="zh-CN" altLang="en-US"/>
            </a:p>
          </p:txBody>
        </p:sp>
        <p:sp>
          <p:nvSpPr>
            <p:cNvPr id="37" name="Freeform 61"/>
            <p:cNvSpPr>
              <a:spLocks/>
            </p:cNvSpPr>
            <p:nvPr/>
          </p:nvSpPr>
          <p:spPr bwMode="auto">
            <a:xfrm>
              <a:off x="812800" y="2533650"/>
              <a:ext cx="1860550" cy="2216150"/>
            </a:xfrm>
            <a:custGeom>
              <a:avLst/>
              <a:gdLst>
                <a:gd name="T0" fmla="*/ 1082671 w 2842"/>
                <a:gd name="T1" fmla="*/ 0 h 3385"/>
                <a:gd name="T2" fmla="*/ 721999 w 2842"/>
                <a:gd name="T3" fmla="*/ 646062 h 3385"/>
                <a:gd name="T4" fmla="*/ 1015904 w 2842"/>
                <a:gd name="T5" fmla="*/ 1051242 h 3385"/>
                <a:gd name="T6" fmla="*/ 418930 w 2842"/>
                <a:gd name="T7" fmla="*/ 1224704 h 3385"/>
                <a:gd name="T8" fmla="*/ 0 w 2842"/>
                <a:gd name="T9" fmla="*/ 1971570 h 3385"/>
                <a:gd name="T10" fmla="*/ 822804 w 2842"/>
                <a:gd name="T11" fmla="*/ 1678976 h 3385"/>
                <a:gd name="T12" fmla="*/ 1199840 w 2842"/>
                <a:gd name="T13" fmla="*/ 2215725 h 3385"/>
                <a:gd name="T14" fmla="*/ 1131764 w 2842"/>
                <a:gd name="T15" fmla="*/ 1580136 h 3385"/>
                <a:gd name="T16" fmla="*/ 1860309 w 2842"/>
                <a:gd name="T17" fmla="*/ 1331399 h 3385"/>
                <a:gd name="T18" fmla="*/ 1082671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grpFill/>
            <a:ln>
              <a:noFill/>
            </a:ln>
          </p:spPr>
          <p:txBody>
            <a:bodyPr/>
            <a:lstStyle/>
            <a:p>
              <a:endParaRPr lang="zh-CN" altLang="en-US"/>
            </a:p>
          </p:txBody>
        </p:sp>
      </p:grpSp>
      <p:grpSp>
        <p:nvGrpSpPr>
          <p:cNvPr id="38" name="组合 37"/>
          <p:cNvGrpSpPr/>
          <p:nvPr/>
        </p:nvGrpSpPr>
        <p:grpSpPr>
          <a:xfrm rot="20196755">
            <a:off x="-201753" y="-102983"/>
            <a:ext cx="3444085" cy="3367997"/>
            <a:chOff x="230188" y="2360613"/>
            <a:chExt cx="2443162" cy="2389187"/>
          </a:xfrm>
          <a:solidFill>
            <a:schemeClr val="bg1">
              <a:alpha val="4000"/>
            </a:schemeClr>
          </a:solidFill>
        </p:grpSpPr>
        <p:sp>
          <p:nvSpPr>
            <p:cNvPr id="39" name="Freeform 60"/>
            <p:cNvSpPr>
              <a:spLocks/>
            </p:cNvSpPr>
            <p:nvPr/>
          </p:nvSpPr>
          <p:spPr bwMode="auto">
            <a:xfrm>
              <a:off x="230188" y="2360613"/>
              <a:ext cx="1304925" cy="2389187"/>
            </a:xfrm>
            <a:custGeom>
              <a:avLst/>
              <a:gdLst>
                <a:gd name="T0" fmla="*/ 0 w 1993"/>
                <a:gd name="T1" fmla="*/ 0 h 3650"/>
                <a:gd name="T2" fmla="*/ 0 w 1993"/>
                <a:gd name="T3" fmla="*/ 2389187 h 3650"/>
                <a:gd name="T4" fmla="*/ 1304573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grpFill/>
            <a:ln>
              <a:noFill/>
            </a:ln>
          </p:spPr>
          <p:txBody>
            <a:bodyPr/>
            <a:lstStyle/>
            <a:p>
              <a:endParaRPr lang="zh-CN" altLang="en-US"/>
            </a:p>
          </p:txBody>
        </p:sp>
        <p:sp>
          <p:nvSpPr>
            <p:cNvPr id="40" name="Freeform 61"/>
            <p:cNvSpPr>
              <a:spLocks/>
            </p:cNvSpPr>
            <p:nvPr/>
          </p:nvSpPr>
          <p:spPr bwMode="auto">
            <a:xfrm>
              <a:off x="812800" y="2533650"/>
              <a:ext cx="1860550" cy="2216150"/>
            </a:xfrm>
            <a:custGeom>
              <a:avLst/>
              <a:gdLst>
                <a:gd name="T0" fmla="*/ 1082671 w 2842"/>
                <a:gd name="T1" fmla="*/ 0 h 3385"/>
                <a:gd name="T2" fmla="*/ 721999 w 2842"/>
                <a:gd name="T3" fmla="*/ 646062 h 3385"/>
                <a:gd name="T4" fmla="*/ 1015904 w 2842"/>
                <a:gd name="T5" fmla="*/ 1051242 h 3385"/>
                <a:gd name="T6" fmla="*/ 418930 w 2842"/>
                <a:gd name="T7" fmla="*/ 1224704 h 3385"/>
                <a:gd name="T8" fmla="*/ 0 w 2842"/>
                <a:gd name="T9" fmla="*/ 1971570 h 3385"/>
                <a:gd name="T10" fmla="*/ 822804 w 2842"/>
                <a:gd name="T11" fmla="*/ 1678976 h 3385"/>
                <a:gd name="T12" fmla="*/ 1199840 w 2842"/>
                <a:gd name="T13" fmla="*/ 2215725 h 3385"/>
                <a:gd name="T14" fmla="*/ 1131764 w 2842"/>
                <a:gd name="T15" fmla="*/ 1580136 h 3385"/>
                <a:gd name="T16" fmla="*/ 1860309 w 2842"/>
                <a:gd name="T17" fmla="*/ 1331399 h 3385"/>
                <a:gd name="T18" fmla="*/ 1082671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grpFill/>
            <a:ln>
              <a:noFill/>
            </a:ln>
          </p:spPr>
          <p:txBody>
            <a:bodyPr/>
            <a:lstStyle/>
            <a:p>
              <a:endParaRPr lang="zh-CN" altLang="en-US"/>
            </a:p>
          </p:txBody>
        </p:sp>
      </p:grpSp>
    </p:spTree>
    <p:extLst>
      <p:ext uri="{BB962C8B-B14F-4D97-AF65-F5344CB8AC3E}">
        <p14:creationId xmlns:p14="http://schemas.microsoft.com/office/powerpoint/2010/main" val="392113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系统实现</a:t>
            </a:r>
            <a:endParaRPr lang="en-US" dirty="0">
              <a:solidFill>
                <a:schemeClr val="bg1"/>
              </a:solidFill>
            </a:endParaRPr>
          </a:p>
        </p:txBody>
      </p:sp>
      <p:grpSp>
        <p:nvGrpSpPr>
          <p:cNvPr id="3" name="组合 2"/>
          <p:cNvGrpSpPr/>
          <p:nvPr/>
        </p:nvGrpSpPr>
        <p:grpSpPr>
          <a:xfrm>
            <a:off x="4036516" y="1628974"/>
            <a:ext cx="4114204" cy="4114204"/>
            <a:chOff x="4512306" y="2267037"/>
            <a:chExt cx="2724679" cy="2724679"/>
          </a:xfrm>
        </p:grpSpPr>
        <p:sp>
          <p:nvSpPr>
            <p:cNvPr id="4" name="Rectangle 46"/>
            <p:cNvSpPr/>
            <p:nvPr/>
          </p:nvSpPr>
          <p:spPr bwMode="auto">
            <a:xfrm>
              <a:off x="4512306" y="2267037"/>
              <a:ext cx="2724679" cy="2724679"/>
            </a:xfrm>
            <a:prstGeom prst="rect">
              <a:avLst/>
            </a:prstGeom>
            <a:solidFill>
              <a:srgbClr val="095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latinLnBrk="1"/>
              <a:r>
                <a:rPr lang="en-US" altLang="zh-CN" sz="3200" dirty="0" smtClean="0"/>
                <a:t>           </a:t>
              </a:r>
              <a:r>
                <a:rPr lang="zh-CN" altLang="en-US" sz="3200" dirty="0" smtClean="0"/>
                <a:t>录制的视频</a:t>
              </a:r>
              <a:endParaRPr lang="en-US" altLang="zh-CN" sz="3200" dirty="0"/>
            </a:p>
          </p:txBody>
        </p:sp>
        <p:pic>
          <p:nvPicPr>
            <p:cNvPr id="5" name="图片 4"/>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061946" y="2816677"/>
              <a:ext cx="1625397" cy="1625397"/>
            </a:xfrm>
            <a:prstGeom prst="rect">
              <a:avLst/>
            </a:prstGeom>
          </p:spPr>
        </p:pic>
      </p:grpSp>
      <p:pic>
        <p:nvPicPr>
          <p:cNvPr id="7" name="会话 A - [24 x 80] 2017_1_6 15_32_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18552" y="1398647"/>
            <a:ext cx="6961761" cy="4728800"/>
          </a:xfrm>
          <a:prstGeom prst="rect">
            <a:avLst/>
          </a:prstGeom>
        </p:spPr>
      </p:pic>
      <p:sp>
        <p:nvSpPr>
          <p:cNvPr id="8" name="矩形 7"/>
          <p:cNvSpPr/>
          <p:nvPr/>
        </p:nvSpPr>
        <p:spPr>
          <a:xfrm>
            <a:off x="8945515" y="3055283"/>
            <a:ext cx="2954655" cy="923330"/>
          </a:xfrm>
          <a:prstGeom prst="rect">
            <a:avLst/>
          </a:prstGeom>
          <a:noFill/>
        </p:spPr>
        <p:txBody>
          <a:bodyPr wrap="none" lIns="91440" tIns="45720" rIns="91440" bIns="45720">
            <a:spAutoFit/>
          </a:bodyPr>
          <a:lstStyle/>
          <a:p>
            <a:pPr algn="ctr"/>
            <a:r>
              <a:rPr lang="zh-CN" altLang="en-US" sz="5400" b="0" cap="none" spc="0" dirty="0" smtClean="0">
                <a:ln w="0"/>
                <a:solidFill>
                  <a:schemeClr val="bg1"/>
                </a:solidFill>
                <a:effectLst>
                  <a:outerShdw blurRad="38100" dist="25400" dir="5400000" algn="ctr" rotWithShape="0">
                    <a:srgbClr val="6E747A">
                      <a:alpha val="43000"/>
                    </a:srgbClr>
                  </a:outerShdw>
                </a:effectLst>
              </a:rPr>
              <a:t>模拟数据</a:t>
            </a:r>
            <a:endParaRPr lang="zh-CN" altLang="en-US" sz="5400" b="0" cap="none" spc="0" dirty="0">
              <a:ln w="0"/>
              <a:solidFill>
                <a:schemeClr val="bg1"/>
              </a:solidFill>
              <a:effectLst>
                <a:outerShdw blurRad="38100" dist="25400" dir="5400000" algn="ctr" rotWithShape="0">
                  <a:srgbClr val="6E747A">
                    <a:alpha val="43000"/>
                  </a:srgbClr>
                </a:outerShdw>
              </a:effectLst>
            </a:endParaRPr>
          </a:p>
        </p:txBody>
      </p:sp>
      <p:pic>
        <p:nvPicPr>
          <p:cNvPr id="9" name="会话 B - [24 x 80] 2017_1_6 16_18_0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3845" y="1410002"/>
            <a:ext cx="6949739" cy="4720634"/>
          </a:xfrm>
          <a:prstGeom prst="rect">
            <a:avLst/>
          </a:prstGeom>
        </p:spPr>
      </p:pic>
      <p:sp>
        <p:nvSpPr>
          <p:cNvPr id="10" name="矩形 9"/>
          <p:cNvSpPr/>
          <p:nvPr/>
        </p:nvSpPr>
        <p:spPr>
          <a:xfrm>
            <a:off x="7915342" y="3040071"/>
            <a:ext cx="4445448" cy="923330"/>
          </a:xfrm>
          <a:prstGeom prst="rect">
            <a:avLst/>
          </a:prstGeom>
          <a:noFill/>
        </p:spPr>
        <p:txBody>
          <a:bodyPr wrap="none" lIns="91440" tIns="45720" rIns="91440" bIns="45720">
            <a:spAutoFit/>
          </a:bodyPr>
          <a:lstStyle/>
          <a:p>
            <a:pPr algn="ctr"/>
            <a:r>
              <a:rPr lang="zh-CN" altLang="en-US" sz="5400" b="0" cap="none" spc="0" dirty="0" smtClean="0">
                <a:ln w="0"/>
                <a:solidFill>
                  <a:schemeClr val="bg1"/>
                </a:solidFill>
                <a:effectLst>
                  <a:outerShdw blurRad="38100" dist="25400" dir="5400000" algn="ctr" rotWithShape="0">
                    <a:srgbClr val="6E747A">
                      <a:alpha val="43000"/>
                    </a:srgbClr>
                  </a:outerShdw>
                </a:effectLst>
              </a:rPr>
              <a:t>业务逻辑处理</a:t>
            </a:r>
            <a:endParaRPr lang="zh-CN" altLang="en-US" sz="5400" b="0" cap="none" spc="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4867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md type="call" cmd="stop">
                                      <p:cBhvr>
                                        <p:cTn id="23" dur="1">
                                          <p:stCondLst>
                                            <p:cond delay="499"/>
                                          </p:stCondLst>
                                        </p:cTn>
                                        <p:tgtEl>
                                          <p:spTgt spid="7"/>
                                        </p:tgtEl>
                                      </p:cBhvr>
                                    </p:cmd>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md type="call" cmd="stop">
                                      <p:cBhvr>
                                        <p:cTn id="42" dur="1">
                                          <p:stCondLst>
                                            <p:cond delay="499"/>
                                          </p:stCondLst>
                                        </p:cTn>
                                        <p:tgtEl>
                                          <p:spTgt spid="9"/>
                                        </p:tgtEl>
                                      </p:cBhvr>
                                    </p:cmd>
                                  </p:childTnLst>
                                </p:cTn>
                              </p:par>
                              <p:par>
                                <p:cTn id="43" presetID="10" presetClass="exit" presetSubtype="0" fill="hold" grpId="1"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6" fill="hold" display="0">
                  <p:stCondLst>
                    <p:cond delay="indefinite"/>
                  </p:stCondLst>
                </p:cTn>
                <p:tgtEl>
                  <p:spTgt spid="7"/>
                </p:tgtEl>
              </p:cMediaNode>
            </p:video>
            <p:video>
              <p:cMediaNode vol="80000">
                <p:cTn id="47" fill="hold" display="0">
                  <p:stCondLst>
                    <p:cond delay="indefinite"/>
                  </p:stCondLst>
                </p:cTn>
                <p:tgtEl>
                  <p:spTgt spid="9"/>
                </p:tgtEl>
              </p:cMediaNode>
            </p:video>
          </p:childTnLst>
        </p:cTn>
      </p:par>
    </p:tnLst>
    <p:bldLst>
      <p:bldP spid="8" grpId="0"/>
      <p:bldP spid="8" grpId="1"/>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反思与总结</a:t>
            </a:r>
            <a:endParaRPr lang="en-US" dirty="0">
              <a:solidFill>
                <a:schemeClr val="bg1"/>
              </a:solidFill>
            </a:endParaRPr>
          </a:p>
        </p:txBody>
      </p:sp>
      <p:sp>
        <p:nvSpPr>
          <p:cNvPr id="6" name="TextBox 12"/>
          <p:cNvSpPr txBox="1"/>
          <p:nvPr/>
        </p:nvSpPr>
        <p:spPr>
          <a:xfrm>
            <a:off x="960700" y="2899542"/>
            <a:ext cx="10949650" cy="1244195"/>
          </a:xfrm>
          <a:prstGeom prst="rect">
            <a:avLst/>
          </a:prstGeom>
          <a:noFill/>
        </p:spPr>
        <p:txBody>
          <a:bodyPr wrap="square" lIns="0" tIns="0" rIns="0" bIns="0" rtlCol="0">
            <a:noAutofit/>
          </a:bodyPr>
          <a:lstStyle/>
          <a:p>
            <a:pPr>
              <a:lnSpc>
                <a:spcPts val="3000"/>
              </a:lnSpc>
            </a:pPr>
            <a:r>
              <a:rPr lang="en-US" altLang="zh-CN" sz="2400" dirty="0" smtClean="0">
                <a:solidFill>
                  <a:schemeClr val="bg1"/>
                </a:solidFill>
              </a:rPr>
              <a:t>1</a:t>
            </a:r>
            <a:r>
              <a:rPr lang="zh-CN" altLang="en-US" sz="2400" dirty="0" smtClean="0">
                <a:solidFill>
                  <a:schemeClr val="bg1"/>
                </a:solidFill>
              </a:rPr>
              <a:t>、无限循环导致系统缓存和日志被塞满，虚拟机崩溃（</a:t>
            </a:r>
            <a:r>
              <a:rPr lang="en-US" altLang="zh-CN" sz="2400" dirty="0" smtClean="0">
                <a:solidFill>
                  <a:schemeClr val="bg1"/>
                </a:solidFill>
              </a:rPr>
              <a:t>HOW TO FIX IT?</a:t>
            </a:r>
            <a:r>
              <a:rPr lang="zh-CN" altLang="en-US" sz="2400" dirty="0" smtClean="0">
                <a:solidFill>
                  <a:schemeClr val="bg1"/>
                </a:solidFill>
              </a:rPr>
              <a:t>）</a:t>
            </a:r>
            <a:endParaRPr lang="en-US" altLang="zh-CN" sz="2400" dirty="0" smtClean="0">
              <a:solidFill>
                <a:schemeClr val="bg1"/>
              </a:solidFill>
            </a:endParaRPr>
          </a:p>
          <a:p>
            <a:pPr>
              <a:lnSpc>
                <a:spcPts val="3000"/>
              </a:lnSpc>
            </a:pPr>
            <a:r>
              <a:rPr lang="en-US" altLang="zh-CN" sz="2400" dirty="0" smtClean="0">
                <a:solidFill>
                  <a:schemeClr val="bg1"/>
                </a:solidFill>
              </a:rPr>
              <a:t>2</a:t>
            </a:r>
            <a:r>
              <a:rPr lang="zh-CN" altLang="en-US" sz="2400" dirty="0" smtClean="0">
                <a:solidFill>
                  <a:schemeClr val="bg1"/>
                </a:solidFill>
              </a:rPr>
              <a:t>、</a:t>
            </a:r>
            <a:r>
              <a:rPr lang="en-US" altLang="zh-CN" sz="2400" dirty="0" smtClean="0">
                <a:solidFill>
                  <a:schemeClr val="bg1"/>
                </a:solidFill>
              </a:rPr>
              <a:t>COBOL</a:t>
            </a:r>
            <a:r>
              <a:rPr lang="zh-CN" altLang="en-US" sz="2400" dirty="0">
                <a:solidFill>
                  <a:schemeClr val="bg1"/>
                </a:solidFill>
              </a:rPr>
              <a:t>写</a:t>
            </a:r>
            <a:r>
              <a:rPr lang="zh-CN" altLang="en-US" sz="2400" dirty="0" smtClean="0">
                <a:solidFill>
                  <a:schemeClr val="bg1"/>
                </a:solidFill>
              </a:rPr>
              <a:t>文件失败（</a:t>
            </a:r>
            <a:r>
              <a:rPr lang="en-US" altLang="zh-CN" sz="2400" dirty="0" smtClean="0">
                <a:solidFill>
                  <a:schemeClr val="bg1"/>
                </a:solidFill>
              </a:rPr>
              <a:t>WHY COBOL ,NOT REXX?</a:t>
            </a:r>
            <a:r>
              <a:rPr lang="zh-CN" altLang="en-US" sz="2400" dirty="0" smtClean="0">
                <a:solidFill>
                  <a:schemeClr val="bg1"/>
                </a:solidFill>
              </a:rPr>
              <a:t>）</a:t>
            </a:r>
            <a:endParaRPr lang="en-US" altLang="zh-CN" sz="2400" dirty="0" smtClean="0">
              <a:solidFill>
                <a:schemeClr val="bg1"/>
              </a:solidFill>
            </a:endParaRPr>
          </a:p>
          <a:p>
            <a:pPr>
              <a:lnSpc>
                <a:spcPts val="3000"/>
              </a:lnSpc>
            </a:pPr>
            <a:r>
              <a:rPr lang="en-US" altLang="zh-CN" sz="2400" dirty="0">
                <a:solidFill>
                  <a:schemeClr val="bg1"/>
                </a:solidFill>
              </a:rPr>
              <a:t>3</a:t>
            </a:r>
            <a:r>
              <a:rPr lang="zh-CN" altLang="en-US" sz="2400" dirty="0" smtClean="0">
                <a:solidFill>
                  <a:schemeClr val="bg1"/>
                </a:solidFill>
              </a:rPr>
              <a:t>、</a:t>
            </a:r>
            <a:r>
              <a:rPr lang="zh-CN" altLang="en-US" sz="2400" dirty="0">
                <a:solidFill>
                  <a:schemeClr val="bg1"/>
                </a:solidFill>
              </a:rPr>
              <a:t>中间</a:t>
            </a:r>
            <a:r>
              <a:rPr lang="zh-CN" altLang="en-US" sz="2400" dirty="0" smtClean="0">
                <a:solidFill>
                  <a:schemeClr val="bg1"/>
                </a:solidFill>
              </a:rPr>
              <a:t>件思想的学习和信用卡基础知识的掌握（对于软件开发有了全新的认识）</a:t>
            </a:r>
            <a:endParaRPr lang="en-US" altLang="zh-CN" sz="2400" dirty="0" smtClean="0">
              <a:solidFill>
                <a:schemeClr val="bg1"/>
              </a:solidFill>
            </a:endParaRPr>
          </a:p>
          <a:p>
            <a:pPr>
              <a:lnSpc>
                <a:spcPts val="3000"/>
              </a:lnSpc>
            </a:pPr>
            <a:endParaRPr lang="en-US" dirty="0">
              <a:solidFill>
                <a:schemeClr val="bg1"/>
              </a:solidFill>
            </a:endParaRPr>
          </a:p>
        </p:txBody>
      </p:sp>
      <p:pic>
        <p:nvPicPr>
          <p:cNvPr id="7" name="图片 6"/>
          <p:cNvPicPr>
            <a:picLocks noChangeAspect="1"/>
          </p:cNvPicPr>
          <p:nvPr/>
        </p:nvPicPr>
        <p:blipFill>
          <a:blip r:embed="rId2"/>
          <a:stretch>
            <a:fillRect/>
          </a:stretch>
        </p:blipFill>
        <p:spPr>
          <a:xfrm>
            <a:off x="124143" y="1733867"/>
            <a:ext cx="5886450" cy="3705225"/>
          </a:xfrm>
          <a:prstGeom prst="rect">
            <a:avLst/>
          </a:prstGeom>
        </p:spPr>
      </p:pic>
      <p:pic>
        <p:nvPicPr>
          <p:cNvPr id="8" name="图片 7"/>
          <p:cNvPicPr>
            <a:picLocks noChangeAspect="1"/>
          </p:cNvPicPr>
          <p:nvPr/>
        </p:nvPicPr>
        <p:blipFill>
          <a:blip r:embed="rId3"/>
          <a:stretch>
            <a:fillRect/>
          </a:stretch>
        </p:blipFill>
        <p:spPr>
          <a:xfrm>
            <a:off x="6295073" y="1742440"/>
            <a:ext cx="5715000" cy="367665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375" y="0"/>
            <a:ext cx="4619625" cy="3152775"/>
          </a:xfrm>
          <a:prstGeom prst="rect">
            <a:avLst/>
          </a:prstGeom>
        </p:spPr>
      </p:pic>
    </p:spTree>
    <p:extLst>
      <p:ext uri="{BB962C8B-B14F-4D97-AF65-F5344CB8AC3E}">
        <p14:creationId xmlns:p14="http://schemas.microsoft.com/office/powerpoint/2010/main" val="50225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fltVal val="0"/>
                                          </p:val>
                                        </p:tav>
                                        <p:tav tm="100000">
                                          <p:val>
                                            <p:strVal val="#ppt_w"/>
                                          </p:val>
                                        </p:tav>
                                      </p:tavLst>
                                    </p:anim>
                                    <p:anim calcmode="lin" valueType="num">
                                      <p:cBhvr>
                                        <p:cTn id="44" dur="1000" fill="hold"/>
                                        <p:tgtEl>
                                          <p:spTgt spid="10"/>
                                        </p:tgtEl>
                                        <p:attrNameLst>
                                          <p:attrName>ppt_h</p:attrName>
                                        </p:attrNameLst>
                                      </p:cBhvr>
                                      <p:tavLst>
                                        <p:tav tm="0">
                                          <p:val>
                                            <p:fltVal val="0"/>
                                          </p:val>
                                        </p:tav>
                                        <p:tav tm="100000">
                                          <p:val>
                                            <p:strVal val="#ppt_h"/>
                                          </p:val>
                                        </p:tav>
                                      </p:tavLst>
                                    </p:anim>
                                    <p:anim calcmode="lin" valueType="num">
                                      <p:cBhvr>
                                        <p:cTn id="45" dur="1000" fill="hold"/>
                                        <p:tgtEl>
                                          <p:spTgt spid="10"/>
                                        </p:tgtEl>
                                        <p:attrNameLst>
                                          <p:attrName>style.rotation</p:attrName>
                                        </p:attrNameLst>
                                      </p:cBhvr>
                                      <p:tavLst>
                                        <p:tav tm="0">
                                          <p:val>
                                            <p:fltVal val="90"/>
                                          </p:val>
                                        </p:tav>
                                        <p:tav tm="100000">
                                          <p:val>
                                            <p:fltVal val="0"/>
                                          </p:val>
                                        </p:tav>
                                      </p:tavLst>
                                    </p:anim>
                                    <p:animEffect transition="in" filter="fade">
                                      <p:cBhvr>
                                        <p:cTn id="4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dirty="0" smtClean="0">
                <a:solidFill>
                  <a:schemeClr val="bg1"/>
                </a:solidFill>
              </a:rPr>
              <a:t>Q&amp;A</a:t>
            </a:r>
            <a:endParaRPr lang="en-US" dirty="0">
              <a:solidFill>
                <a:schemeClr val="bg1"/>
              </a:solidFill>
            </a:endParaRPr>
          </a:p>
        </p:txBody>
      </p:sp>
      <p:sp>
        <p:nvSpPr>
          <p:cNvPr id="4" name="Rectangle 46"/>
          <p:cNvSpPr/>
          <p:nvPr/>
        </p:nvSpPr>
        <p:spPr bwMode="auto">
          <a:xfrm>
            <a:off x="4075411" y="1371898"/>
            <a:ext cx="4114204" cy="4114204"/>
          </a:xfrm>
          <a:prstGeom prst="rect">
            <a:avLst/>
          </a:prstGeom>
          <a:solidFill>
            <a:srgbClr val="095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latinLnBrk="1"/>
            <a:endParaRPr lang="en-US" altLang="zh-CN" sz="3200" dirty="0"/>
          </a:p>
        </p:txBody>
      </p:sp>
      <p:pic>
        <p:nvPicPr>
          <p:cNvPr id="6" name="图片 5"/>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854659" y="2257753"/>
            <a:ext cx="2555708" cy="2555704"/>
          </a:xfrm>
          <a:prstGeom prst="rect">
            <a:avLst/>
          </a:prstGeom>
        </p:spPr>
      </p:pic>
      <p:sp>
        <p:nvSpPr>
          <p:cNvPr id="7" name="Rectangle 3"/>
          <p:cNvSpPr/>
          <p:nvPr/>
        </p:nvSpPr>
        <p:spPr bwMode="auto">
          <a:xfrm>
            <a:off x="8472668" y="5521123"/>
            <a:ext cx="3719332" cy="1316529"/>
          </a:xfrm>
          <a:prstGeom prst="rect">
            <a:avLst/>
          </a:prstGeom>
          <a:solidFill>
            <a:srgbClr val="063E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2" tIns="146249" rIns="182812" bIns="146249" numCol="1" spcCol="0" rtlCol="0" fromWordArt="0" anchor="ctr" anchorCtr="0" forceAA="0" compatLnSpc="1">
            <a:prstTxWarp prst="textNoShape">
              <a:avLst/>
            </a:prstTxWarp>
            <a:noAutofit/>
          </a:bodyPr>
          <a:lstStyle/>
          <a:p>
            <a:pPr algn="ctr" defTabSz="932121"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Thanks</a:t>
            </a:r>
            <a:endParaRPr lang="en-US" sz="4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689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370691" y="1996753"/>
            <a:ext cx="3470346" cy="3243606"/>
            <a:chOff x="4370691" y="1996753"/>
            <a:chExt cx="3470346" cy="3243606"/>
          </a:xfrm>
        </p:grpSpPr>
        <p:sp>
          <p:nvSpPr>
            <p:cNvPr id="6" name="Rectangle 12"/>
            <p:cNvSpPr/>
            <p:nvPr/>
          </p:nvSpPr>
          <p:spPr bwMode="auto">
            <a:xfrm>
              <a:off x="4370691" y="1996753"/>
              <a:ext cx="3470346" cy="3243606"/>
            </a:xfrm>
            <a:prstGeom prst="rect">
              <a:avLst/>
            </a:prstGeom>
            <a:solidFill>
              <a:srgbClr val="69C40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zh-CN" altLang="en-US" sz="3200" dirty="0" smtClean="0">
                  <a:gradFill>
                    <a:gsLst>
                      <a:gs pos="0">
                        <a:srgbClr val="FFFFFF"/>
                      </a:gs>
                      <a:gs pos="100000">
                        <a:srgbClr val="FFFFFF"/>
                      </a:gs>
                    </a:gsLst>
                    <a:lin ang="5400000" scaled="0"/>
                  </a:gradFill>
                </a:rPr>
                <a:t>需求分析</a:t>
              </a:r>
              <a:endParaRPr lang="en-US" sz="3200" dirty="0">
                <a:gradFill>
                  <a:gsLst>
                    <a:gs pos="0">
                      <a:srgbClr val="FFFFFF"/>
                    </a:gs>
                    <a:gs pos="100000">
                      <a:srgbClr val="FFFFFF"/>
                    </a:gs>
                  </a:gsLst>
                  <a:lin ang="5400000" scaled="0"/>
                </a:gradFill>
              </a:endParaRPr>
            </a:p>
          </p:txBody>
        </p:sp>
        <p:pic>
          <p:nvPicPr>
            <p:cNvPr id="11" name="图片 10"/>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293165" y="2624255"/>
              <a:ext cx="1625397" cy="1625397"/>
            </a:xfrm>
            <a:prstGeom prst="rect">
              <a:avLst/>
            </a:prstGeom>
          </p:spPr>
        </p:pic>
      </p:grpSp>
      <p:sp>
        <p:nvSpPr>
          <p:cNvPr id="13"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我们的报告</a:t>
            </a:r>
            <a:endParaRPr lang="en-US" dirty="0">
              <a:solidFill>
                <a:schemeClr val="bg1"/>
              </a:solidFill>
            </a:endParaRPr>
          </a:p>
        </p:txBody>
      </p:sp>
      <p:grpSp>
        <p:nvGrpSpPr>
          <p:cNvPr id="16" name="组合 15"/>
          <p:cNvGrpSpPr/>
          <p:nvPr/>
        </p:nvGrpSpPr>
        <p:grpSpPr>
          <a:xfrm>
            <a:off x="717325" y="1996753"/>
            <a:ext cx="3470346" cy="3243606"/>
            <a:chOff x="717325" y="1996753"/>
            <a:chExt cx="3470346" cy="3243606"/>
          </a:xfrm>
        </p:grpSpPr>
        <p:sp>
          <p:nvSpPr>
            <p:cNvPr id="3" name="Rectangle 11"/>
            <p:cNvSpPr/>
            <p:nvPr/>
          </p:nvSpPr>
          <p:spPr bwMode="auto">
            <a:xfrm>
              <a:off x="717325" y="1996753"/>
              <a:ext cx="3470346" cy="3243606"/>
            </a:xfrm>
            <a:prstGeom prst="rect">
              <a:avLst/>
            </a:prstGeom>
            <a:solidFill>
              <a:srgbClr val="095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zh-CN" altLang="en-US" sz="3200" dirty="0" smtClean="0">
                  <a:gradFill>
                    <a:gsLst>
                      <a:gs pos="0">
                        <a:srgbClr val="FFFFFF"/>
                      </a:gs>
                      <a:gs pos="100000">
                        <a:srgbClr val="FFFFFF"/>
                      </a:gs>
                    </a:gsLst>
                    <a:lin ang="5400000" scaled="0"/>
                  </a:gradFill>
                </a:rPr>
                <a:t>业务调研</a:t>
              </a:r>
              <a:endParaRPr lang="en-US" sz="3200" dirty="0" smtClean="0">
                <a:gradFill>
                  <a:gsLst>
                    <a:gs pos="0">
                      <a:srgbClr val="FFFFFF"/>
                    </a:gs>
                    <a:gs pos="100000">
                      <a:srgbClr val="FFFFFF"/>
                    </a:gs>
                  </a:gsLst>
                  <a:lin ang="5400000" scaled="0"/>
                </a:gradFill>
              </a:endParaRPr>
            </a:p>
          </p:txBody>
        </p:sp>
        <p:pic>
          <p:nvPicPr>
            <p:cNvPr id="14" name="图片 13"/>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639799" y="2624255"/>
              <a:ext cx="1625397" cy="1625397"/>
            </a:xfrm>
            <a:prstGeom prst="rect">
              <a:avLst/>
            </a:prstGeom>
          </p:spPr>
        </p:pic>
      </p:grpSp>
      <p:grpSp>
        <p:nvGrpSpPr>
          <p:cNvPr id="17" name="组合 16"/>
          <p:cNvGrpSpPr/>
          <p:nvPr/>
        </p:nvGrpSpPr>
        <p:grpSpPr>
          <a:xfrm>
            <a:off x="8024056" y="1996753"/>
            <a:ext cx="3470346" cy="3243606"/>
            <a:chOff x="8024056" y="1996753"/>
            <a:chExt cx="3470346" cy="3243606"/>
          </a:xfrm>
        </p:grpSpPr>
        <p:sp>
          <p:nvSpPr>
            <p:cNvPr id="9" name="Rectangle 13"/>
            <p:cNvSpPr/>
            <p:nvPr/>
          </p:nvSpPr>
          <p:spPr bwMode="auto">
            <a:xfrm>
              <a:off x="8024056" y="1996753"/>
              <a:ext cx="3470346" cy="3243606"/>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zh-CN" altLang="en-US" sz="3200" dirty="0" smtClean="0">
                  <a:gradFill>
                    <a:gsLst>
                      <a:gs pos="0">
                        <a:srgbClr val="FFFFFF"/>
                      </a:gs>
                      <a:gs pos="100000">
                        <a:srgbClr val="FFFFFF"/>
                      </a:gs>
                    </a:gsLst>
                    <a:lin ang="5400000" scaled="0"/>
                  </a:gradFill>
                </a:rPr>
                <a:t>具体实现</a:t>
              </a:r>
              <a:endParaRPr lang="en-US" sz="3200" dirty="0">
                <a:gradFill>
                  <a:gsLst>
                    <a:gs pos="0">
                      <a:srgbClr val="FFFFFF"/>
                    </a:gs>
                    <a:gs pos="100000">
                      <a:srgbClr val="FFFFFF"/>
                    </a:gs>
                  </a:gsLst>
                  <a:lin ang="5400000" scaled="0"/>
                </a:gradFill>
              </a:endParaRPr>
            </a:p>
          </p:txBody>
        </p:sp>
        <p:pic>
          <p:nvPicPr>
            <p:cNvPr id="15" name="图片 14"/>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8946530" y="2624255"/>
              <a:ext cx="1625397" cy="1625397"/>
            </a:xfrm>
            <a:prstGeom prst="rect">
              <a:avLst/>
            </a:prstGeom>
          </p:spPr>
        </p:pic>
      </p:grpSp>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55" y="1380719"/>
            <a:ext cx="10954326" cy="4866595"/>
          </a:xfrm>
          <a:prstGeom prst="rect">
            <a:avLst/>
          </a:prstGeom>
        </p:spPr>
      </p:pic>
    </p:spTree>
    <p:extLst>
      <p:ext uri="{BB962C8B-B14F-4D97-AF65-F5344CB8AC3E}">
        <p14:creationId xmlns:p14="http://schemas.microsoft.com/office/powerpoint/2010/main" val="30495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2456" y="487"/>
          <a:ext cx="158727" cy="158727"/>
        </p:xfrm>
        <a:graphic>
          <a:graphicData uri="http://schemas.openxmlformats.org/presentationml/2006/ole">
            <mc:AlternateContent xmlns:mc="http://schemas.openxmlformats.org/markup-compatibility/2006">
              <mc:Choice xmlns:v="urn:schemas-microsoft-com:vml" Requires="v">
                <p:oleObj spid="_x0000_s1059"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2456" y="487"/>
                        <a:ext cx="158727" cy="158727"/>
                      </a:xfrm>
                      <a:prstGeom prst="rect">
                        <a:avLst/>
                      </a:prstGeom>
                    </p:spPr>
                  </p:pic>
                </p:oleObj>
              </mc:Fallback>
            </mc:AlternateContent>
          </a:graphicData>
        </a:graphic>
      </p:graphicFrame>
      <p:sp>
        <p:nvSpPr>
          <p:cNvPr id="19" name="Rectangle 18"/>
          <p:cNvSpPr/>
          <p:nvPr>
            <p:custDataLst>
              <p:tags r:id="rId3"/>
            </p:custDataLst>
          </p:nvPr>
        </p:nvSpPr>
        <p:spPr bwMode="auto">
          <a:xfrm>
            <a:off x="538955" y="1429033"/>
            <a:ext cx="3696447" cy="1554260"/>
          </a:xfrm>
          <a:prstGeom prst="rect">
            <a:avLst/>
          </a:prstGeom>
          <a:solidFill>
            <a:srgbClr val="696999"/>
          </a:solidFill>
          <a:ln w="9525" cap="flat" cmpd="sng" algn="ctr">
            <a:noFill/>
            <a:prstDash val="solid"/>
            <a:headEnd type="none" w="med" len="med"/>
            <a:tailEnd type="none" w="med" len="med"/>
          </a:ln>
          <a:effectLst>
            <a:outerShdw blurRad="40005" dist="22860" dir="5400000" algn="ctr" rotWithShape="0">
              <a:srgbClr val="000000">
                <a:alpha val="35000"/>
              </a:srgbClr>
            </a:outerShdw>
          </a:effectLst>
          <a:scene3d>
            <a:camera prst="orthographicFront" fov="0">
              <a:rot lat="0" lon="0" rev="0"/>
            </a:camera>
            <a:lightRig rig="glow" dir="t">
              <a:rot lat="0" lon="0" rev="6360000"/>
            </a:lightRig>
          </a:scene3d>
          <a:sp3d prstMaterial="flat">
            <a:contourClr>
              <a:srgbClr val="008FBA">
                <a:satMod val="300000"/>
              </a:srgbClr>
            </a:contourClr>
          </a:sp3d>
        </p:spPr>
        <p:txBody>
          <a:bodyPr vert="horz" wrap="square" lIns="91391" tIns="45696" rIns="1005317" bIns="45696" numCol="1" rtlCol="0" anchor="b" anchorCtr="0" compatLnSpc="1">
            <a:prstTxWarp prst="textNoShape">
              <a:avLst/>
            </a:prstTxWarp>
            <a:noAutofit/>
          </a:bodyPr>
          <a:lstStyle/>
          <a:p>
            <a:pPr marL="0" lvl="1" defTabSz="685444">
              <a:lnSpc>
                <a:spcPct val="90000"/>
              </a:lnSpc>
              <a:spcBef>
                <a:spcPts val="600"/>
              </a:spcBef>
              <a:buSzPct val="90000"/>
            </a:pPr>
            <a:r>
              <a:rPr lang="zh-CN" altLang="en-US" sz="2843" dirty="0" smtClean="0">
                <a:ln>
                  <a:solidFill>
                    <a:srgbClr val="FFFFFF">
                      <a:alpha val="0"/>
                    </a:srgbClr>
                  </a:solidFill>
                </a:ln>
                <a:solidFill>
                  <a:srgbClr val="FFFFFF"/>
                </a:solidFill>
                <a:latin typeface="Segoe UI Light" pitchFamily="34" charset="0"/>
              </a:rPr>
              <a:t>信用卡的定义</a:t>
            </a:r>
            <a:endParaRPr lang="en-US" sz="2843" dirty="0">
              <a:ln>
                <a:solidFill>
                  <a:srgbClr val="FFFFFF">
                    <a:alpha val="0"/>
                  </a:srgbClr>
                </a:solidFill>
              </a:ln>
              <a:solidFill>
                <a:srgbClr val="FFFFFF"/>
              </a:solidFill>
              <a:latin typeface="Segoe UI Light" pitchFamily="34" charset="0"/>
            </a:endParaRPr>
          </a:p>
        </p:txBody>
      </p:sp>
      <p:sp>
        <p:nvSpPr>
          <p:cNvPr id="20" name="Rectangle 19"/>
          <p:cNvSpPr/>
          <p:nvPr>
            <p:custDataLst>
              <p:tags r:id="rId4"/>
            </p:custDataLst>
          </p:nvPr>
        </p:nvSpPr>
        <p:spPr bwMode="auto">
          <a:xfrm>
            <a:off x="4296353" y="1429033"/>
            <a:ext cx="7377336" cy="155426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5696" tIns="45696" rIns="45696" bIns="45696" numCol="1" rtlCol="0" anchor="ctr" anchorCtr="0" compatLnSpc="1">
            <a:prstTxWarp prst="textNoShape">
              <a:avLst/>
            </a:prstTxWarp>
            <a:noAutofit/>
          </a:bodyPr>
          <a:lstStyle/>
          <a:p>
            <a:pPr marL="350639" lvl="1" indent="-230057">
              <a:spcBef>
                <a:spcPts val="300"/>
              </a:spcBef>
              <a:spcAft>
                <a:spcPts val="300"/>
              </a:spcAft>
              <a:buClr>
                <a:srgbClr val="FFFFFF"/>
              </a:buClr>
              <a:buSzPct val="100000"/>
              <a:buFont typeface="Arial" pitchFamily="34" charset="0"/>
              <a:buChar char="•"/>
            </a:pPr>
            <a:r>
              <a:rPr lang="zh-CN" altLang="en-US" sz="2400" dirty="0" smtClean="0">
                <a:ln>
                  <a:solidFill>
                    <a:srgbClr val="FFFFFF">
                      <a:alpha val="0"/>
                    </a:srgbClr>
                  </a:solidFill>
                </a:ln>
                <a:solidFill>
                  <a:schemeClr val="bg1"/>
                </a:solidFill>
              </a:rPr>
              <a:t>信用卡（</a:t>
            </a:r>
            <a:r>
              <a:rPr lang="en-US" altLang="zh-CN" sz="2400" dirty="0" smtClean="0">
                <a:ln>
                  <a:solidFill>
                    <a:srgbClr val="FFFFFF">
                      <a:alpha val="0"/>
                    </a:srgbClr>
                  </a:solidFill>
                </a:ln>
                <a:solidFill>
                  <a:schemeClr val="bg1"/>
                </a:solidFill>
              </a:rPr>
              <a:t>Credit Card</a:t>
            </a:r>
            <a:r>
              <a:rPr lang="zh-CN" altLang="en-US" sz="2400" dirty="0" smtClean="0">
                <a:ln>
                  <a:solidFill>
                    <a:srgbClr val="FFFFFF">
                      <a:alpha val="0"/>
                    </a:srgbClr>
                  </a:solidFill>
                </a:ln>
                <a:solidFill>
                  <a:schemeClr val="bg1"/>
                </a:solidFill>
              </a:rPr>
              <a:t>）是银行向个人和单位发行的，可以凭此向特约单位购物、消费和向银行存取现金。持卡人在消费的时候无需支付现金，待账单日再还款。</a:t>
            </a:r>
            <a:endParaRPr lang="en-US" sz="2400" dirty="0">
              <a:ln>
                <a:solidFill>
                  <a:srgbClr val="FFFFFF">
                    <a:alpha val="0"/>
                  </a:srgbClr>
                </a:solidFill>
              </a:ln>
              <a:solidFill>
                <a:schemeClr val="bg1"/>
              </a:solidFill>
            </a:endParaRPr>
          </a:p>
        </p:txBody>
      </p:sp>
      <p:sp>
        <p:nvSpPr>
          <p:cNvPr id="21" name="Rectangle 20"/>
          <p:cNvSpPr/>
          <p:nvPr>
            <p:custDataLst>
              <p:tags r:id="rId5"/>
            </p:custDataLst>
          </p:nvPr>
        </p:nvSpPr>
        <p:spPr bwMode="auto">
          <a:xfrm>
            <a:off x="538955" y="3151861"/>
            <a:ext cx="3696447" cy="1554260"/>
          </a:xfrm>
          <a:prstGeom prst="rect">
            <a:avLst/>
          </a:prstGeom>
          <a:solidFill>
            <a:srgbClr val="0F70C9"/>
          </a:solidFill>
          <a:ln w="9525">
            <a:noFill/>
            <a:headEnd type="none" w="med" len="med"/>
            <a:tailEnd type="none" w="med" len="med"/>
          </a:ln>
          <a:effectLst>
            <a:outerShdw blurRad="40005" dist="22860" dir="5400000" algn="ctr"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91391" tIns="45696" rIns="1005317" bIns="45696" numCol="1" rtlCol="0" anchor="b" anchorCtr="0" compatLnSpc="1">
            <a:prstTxWarp prst="textNoShape">
              <a:avLst/>
            </a:prstTxWarp>
            <a:noAutofit/>
          </a:bodyPr>
          <a:lstStyle/>
          <a:p>
            <a:pPr marL="0" lvl="1" defTabSz="685444"/>
            <a:r>
              <a:rPr lang="zh-CN" altLang="en-US" sz="2843" dirty="0" smtClean="0">
                <a:ln>
                  <a:solidFill>
                    <a:srgbClr val="FFFFFF">
                      <a:alpha val="0"/>
                    </a:srgbClr>
                  </a:solidFill>
                </a:ln>
                <a:solidFill>
                  <a:srgbClr val="FFFFFF"/>
                </a:solidFill>
                <a:latin typeface="Segoe UI Light" pitchFamily="34" charset="0"/>
              </a:rPr>
              <a:t>信用卡关键词</a:t>
            </a:r>
            <a:endParaRPr lang="en-US" sz="2843" dirty="0">
              <a:ln>
                <a:solidFill>
                  <a:srgbClr val="FFFFFF">
                    <a:alpha val="0"/>
                  </a:srgbClr>
                </a:solidFill>
              </a:ln>
              <a:solidFill>
                <a:srgbClr val="FFFFFF"/>
              </a:solidFill>
              <a:latin typeface="Segoe UI Light" pitchFamily="34" charset="0"/>
            </a:endParaRPr>
          </a:p>
        </p:txBody>
      </p:sp>
      <p:sp>
        <p:nvSpPr>
          <p:cNvPr id="22" name="Rectangle 21"/>
          <p:cNvSpPr/>
          <p:nvPr>
            <p:custDataLst>
              <p:tags r:id="rId6"/>
            </p:custDataLst>
          </p:nvPr>
        </p:nvSpPr>
        <p:spPr bwMode="auto">
          <a:xfrm>
            <a:off x="4296353" y="3151861"/>
            <a:ext cx="7377336" cy="155426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5696" tIns="45696" rIns="45696" bIns="45696" numCol="1" rtlCol="0" anchor="ctr" anchorCtr="0" compatLnSpc="1">
            <a:prstTxWarp prst="textNoShape">
              <a:avLst/>
            </a:prstTxWarp>
            <a:noAutofit/>
          </a:bodyPr>
          <a:lstStyle/>
          <a:p>
            <a:pPr marL="350639" lvl="1" indent="-230057">
              <a:spcBef>
                <a:spcPts val="300"/>
              </a:spcBef>
              <a:spcAft>
                <a:spcPts val="300"/>
              </a:spcAft>
              <a:buClr>
                <a:srgbClr val="FFFFFF"/>
              </a:buClr>
              <a:buSzPct val="100000"/>
              <a:buFont typeface="Arial" pitchFamily="34" charset="0"/>
              <a:buChar char="•"/>
            </a:pPr>
            <a:r>
              <a:rPr lang="zh-CN" altLang="en-US" sz="2400" dirty="0" smtClean="0">
                <a:ln>
                  <a:solidFill>
                    <a:srgbClr val="FFFFFF">
                      <a:alpha val="0"/>
                    </a:srgbClr>
                  </a:solidFill>
                </a:ln>
                <a:solidFill>
                  <a:srgbClr val="FFFFFF"/>
                </a:solidFill>
              </a:rPr>
              <a:t>账单日</a:t>
            </a:r>
            <a:endParaRPr lang="en-US" altLang="zh-CN" sz="2400" dirty="0" smtClean="0">
              <a:ln>
                <a:solidFill>
                  <a:srgbClr val="FFFFFF">
                    <a:alpha val="0"/>
                  </a:srgbClr>
                </a:solidFill>
              </a:ln>
              <a:solidFill>
                <a:srgbClr val="FFFFFF"/>
              </a:solidFill>
            </a:endParaRPr>
          </a:p>
          <a:p>
            <a:pPr marL="350639" lvl="1" indent="-230057">
              <a:spcBef>
                <a:spcPts val="300"/>
              </a:spcBef>
              <a:spcAft>
                <a:spcPts val="300"/>
              </a:spcAft>
              <a:buClr>
                <a:srgbClr val="FFFFFF"/>
              </a:buClr>
              <a:buSzPct val="100000"/>
              <a:buFont typeface="Arial" pitchFamily="34" charset="0"/>
              <a:buChar char="•"/>
            </a:pPr>
            <a:r>
              <a:rPr lang="zh-CN" altLang="en-US" sz="2400" dirty="0">
                <a:ln>
                  <a:solidFill>
                    <a:srgbClr val="FFFFFF">
                      <a:alpha val="0"/>
                    </a:srgbClr>
                  </a:solidFill>
                </a:ln>
                <a:solidFill>
                  <a:srgbClr val="FFFFFF"/>
                </a:solidFill>
              </a:rPr>
              <a:t>到期还款</a:t>
            </a:r>
            <a:r>
              <a:rPr lang="zh-CN" altLang="en-US" sz="2400" dirty="0" smtClean="0">
                <a:ln>
                  <a:solidFill>
                    <a:srgbClr val="FFFFFF">
                      <a:alpha val="0"/>
                    </a:srgbClr>
                  </a:solidFill>
                </a:ln>
                <a:solidFill>
                  <a:srgbClr val="FFFFFF"/>
                </a:solidFill>
              </a:rPr>
              <a:t>日</a:t>
            </a:r>
            <a:endParaRPr lang="en-US" altLang="zh-CN" sz="2400" dirty="0" smtClean="0">
              <a:ln>
                <a:solidFill>
                  <a:srgbClr val="FFFFFF">
                    <a:alpha val="0"/>
                  </a:srgbClr>
                </a:solidFill>
              </a:ln>
              <a:solidFill>
                <a:srgbClr val="FFFFFF"/>
              </a:solidFill>
            </a:endParaRPr>
          </a:p>
          <a:p>
            <a:pPr marL="350639" lvl="1" indent="-230057">
              <a:spcBef>
                <a:spcPts val="300"/>
              </a:spcBef>
              <a:spcAft>
                <a:spcPts val="300"/>
              </a:spcAft>
              <a:buClr>
                <a:srgbClr val="FFFFFF"/>
              </a:buClr>
              <a:buSzPct val="100000"/>
              <a:buFont typeface="Arial" pitchFamily="34" charset="0"/>
              <a:buChar char="•"/>
            </a:pPr>
            <a:r>
              <a:rPr lang="zh-CN" altLang="en-US" sz="2400" dirty="0">
                <a:ln>
                  <a:solidFill>
                    <a:srgbClr val="FFFFFF">
                      <a:alpha val="0"/>
                    </a:srgbClr>
                  </a:solidFill>
                </a:ln>
                <a:solidFill>
                  <a:srgbClr val="FFFFFF"/>
                </a:solidFill>
              </a:rPr>
              <a:t>免</a:t>
            </a:r>
            <a:r>
              <a:rPr lang="zh-CN" altLang="en-US" sz="2400" dirty="0" smtClean="0">
                <a:ln>
                  <a:solidFill>
                    <a:srgbClr val="FFFFFF">
                      <a:alpha val="0"/>
                    </a:srgbClr>
                  </a:solidFill>
                </a:ln>
                <a:solidFill>
                  <a:srgbClr val="FFFFFF"/>
                </a:solidFill>
              </a:rPr>
              <a:t>息还款期</a:t>
            </a:r>
            <a:endParaRPr lang="en-US" sz="2400" dirty="0">
              <a:ln>
                <a:solidFill>
                  <a:srgbClr val="FFFFFF">
                    <a:alpha val="0"/>
                  </a:srgbClr>
                </a:solidFill>
              </a:ln>
              <a:solidFill>
                <a:srgbClr val="FFFFFF"/>
              </a:solidFill>
            </a:endParaRPr>
          </a:p>
        </p:txBody>
      </p:sp>
      <p:sp>
        <p:nvSpPr>
          <p:cNvPr id="23" name="Rectangle 22"/>
          <p:cNvSpPr/>
          <p:nvPr>
            <p:custDataLst>
              <p:tags r:id="rId7"/>
            </p:custDataLst>
          </p:nvPr>
        </p:nvSpPr>
        <p:spPr bwMode="auto">
          <a:xfrm>
            <a:off x="538955" y="4874690"/>
            <a:ext cx="3696447" cy="1554260"/>
          </a:xfrm>
          <a:prstGeom prst="rect">
            <a:avLst/>
          </a:prstGeom>
          <a:solidFill>
            <a:srgbClr val="E26714"/>
          </a:solidFill>
          <a:ln w="9525">
            <a:noFill/>
            <a:headEnd type="none" w="med" len="med"/>
            <a:tailEnd type="none" w="med" len="med"/>
          </a:ln>
          <a:effectLst>
            <a:outerShdw blurRad="40005" dist="22860" dir="5400000" algn="ctr"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91391" tIns="45696" rIns="1005317" bIns="45696" numCol="1" rtlCol="0" anchor="b" anchorCtr="0" compatLnSpc="1">
            <a:prstTxWarp prst="textNoShape">
              <a:avLst/>
            </a:prstTxWarp>
            <a:noAutofit/>
          </a:bodyPr>
          <a:lstStyle/>
          <a:p>
            <a:pPr marL="0" lvl="1" defTabSz="685444"/>
            <a:r>
              <a:rPr lang="zh-CN" altLang="en-US" sz="2843" dirty="0" smtClean="0">
                <a:ln>
                  <a:solidFill>
                    <a:srgbClr val="FFFFFF">
                      <a:alpha val="0"/>
                    </a:srgbClr>
                  </a:solidFill>
                </a:ln>
                <a:solidFill>
                  <a:srgbClr val="FFFFFF"/>
                </a:solidFill>
                <a:latin typeface="Segoe UI Light" pitchFamily="34" charset="0"/>
              </a:rPr>
              <a:t>面临的问题</a:t>
            </a:r>
            <a:endParaRPr lang="en-US" sz="2843" dirty="0">
              <a:ln>
                <a:solidFill>
                  <a:srgbClr val="FFFFFF">
                    <a:alpha val="0"/>
                  </a:srgbClr>
                </a:solidFill>
              </a:ln>
              <a:solidFill>
                <a:srgbClr val="FFFFFF"/>
              </a:solidFill>
              <a:latin typeface="Segoe UI Light" pitchFamily="34" charset="0"/>
            </a:endParaRPr>
          </a:p>
        </p:txBody>
      </p:sp>
      <p:sp>
        <p:nvSpPr>
          <p:cNvPr id="24" name="Rectangle 23"/>
          <p:cNvSpPr/>
          <p:nvPr>
            <p:custDataLst>
              <p:tags r:id="rId8"/>
            </p:custDataLst>
          </p:nvPr>
        </p:nvSpPr>
        <p:spPr bwMode="auto">
          <a:xfrm>
            <a:off x="4296353" y="4874690"/>
            <a:ext cx="7377336" cy="155426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5696" tIns="45696" rIns="45696" bIns="45696" numCol="1" rtlCol="0" anchor="ctr" anchorCtr="0" compatLnSpc="1">
            <a:prstTxWarp prst="textNoShape">
              <a:avLst/>
            </a:prstTxWarp>
            <a:noAutofit/>
          </a:bodyPr>
          <a:lstStyle/>
          <a:p>
            <a:pPr marL="336019" indent="-336019">
              <a:buFont typeface="Arial" panose="020B0604020202020204" pitchFamily="34" charset="0"/>
              <a:buChar char="•"/>
            </a:pPr>
            <a:r>
              <a:rPr lang="zh-CN" altLang="en-US" sz="2400" dirty="0" smtClean="0">
                <a:ln>
                  <a:solidFill>
                    <a:srgbClr val="FFFFFF">
                      <a:alpha val="0"/>
                    </a:srgbClr>
                  </a:solidFill>
                </a:ln>
                <a:solidFill>
                  <a:srgbClr val="FFFFFF"/>
                </a:solidFill>
              </a:rPr>
              <a:t>睡眠卡数量巨大</a:t>
            </a:r>
            <a:endParaRPr lang="en-US" altLang="zh-CN" sz="2400" dirty="0" smtClean="0">
              <a:ln>
                <a:solidFill>
                  <a:srgbClr val="FFFFFF">
                    <a:alpha val="0"/>
                  </a:srgbClr>
                </a:solidFill>
              </a:ln>
              <a:solidFill>
                <a:srgbClr val="FFFFFF"/>
              </a:solidFill>
            </a:endParaRPr>
          </a:p>
          <a:p>
            <a:pPr marL="336019" indent="-336019">
              <a:buFont typeface="Arial" panose="020B0604020202020204" pitchFamily="34" charset="0"/>
              <a:buChar char="•"/>
            </a:pPr>
            <a:r>
              <a:rPr lang="zh-CN" altLang="en-US" sz="2400" dirty="0" smtClean="0">
                <a:ln>
                  <a:solidFill>
                    <a:srgbClr val="FFFFFF">
                      <a:alpha val="0"/>
                    </a:srgbClr>
                  </a:solidFill>
                </a:ln>
                <a:solidFill>
                  <a:srgbClr val="FFFFFF"/>
                </a:solidFill>
              </a:rPr>
              <a:t>隐私保护机制不健全</a:t>
            </a:r>
            <a:endParaRPr lang="en-US" altLang="zh-CN" sz="2400" dirty="0" smtClean="0">
              <a:ln>
                <a:solidFill>
                  <a:srgbClr val="FFFFFF">
                    <a:alpha val="0"/>
                  </a:srgbClr>
                </a:solidFill>
              </a:ln>
              <a:solidFill>
                <a:srgbClr val="FFFFFF"/>
              </a:solidFill>
            </a:endParaRPr>
          </a:p>
          <a:p>
            <a:pPr marL="336019" indent="-336019">
              <a:buFont typeface="Arial" panose="020B0604020202020204" pitchFamily="34" charset="0"/>
              <a:buChar char="•"/>
            </a:pPr>
            <a:r>
              <a:rPr lang="zh-CN" altLang="en-US" sz="2400" dirty="0" smtClean="0">
                <a:ln>
                  <a:solidFill>
                    <a:srgbClr val="FFFFFF">
                      <a:alpha val="0"/>
                    </a:srgbClr>
                  </a:solidFill>
                </a:ln>
                <a:solidFill>
                  <a:srgbClr val="FFFFFF"/>
                </a:solidFill>
              </a:rPr>
              <a:t>相应的法律法规有待完善</a:t>
            </a:r>
            <a:endParaRPr lang="en-US" sz="2400" dirty="0" smtClean="0">
              <a:ln>
                <a:solidFill>
                  <a:srgbClr val="FFFFFF">
                    <a:alpha val="0"/>
                  </a:srgbClr>
                </a:solidFill>
              </a:ln>
              <a:solidFill>
                <a:srgbClr val="FFFFFF"/>
              </a:solidFill>
            </a:endParaRPr>
          </a:p>
        </p:txBody>
      </p:sp>
      <p:pic>
        <p:nvPicPr>
          <p:cNvPr id="25" name="Picture 24"/>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3126211" y="3197580"/>
            <a:ext cx="1063475" cy="1066666"/>
          </a:xfrm>
          <a:prstGeom prst="rect">
            <a:avLst/>
          </a:prstGeom>
        </p:spPr>
      </p:pic>
      <p:pic>
        <p:nvPicPr>
          <p:cNvPr id="26" name="Picture 25"/>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2381083" y="1565586"/>
            <a:ext cx="1854315" cy="640582"/>
          </a:xfrm>
          <a:prstGeom prst="rect">
            <a:avLst/>
          </a:prstGeom>
        </p:spPr>
      </p:pic>
      <p:pic>
        <p:nvPicPr>
          <p:cNvPr id="16" name="Picture 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998562" y="4874694"/>
            <a:ext cx="1191124" cy="1191124"/>
          </a:xfrm>
          <a:prstGeom prst="rect">
            <a:avLst/>
          </a:prstGeom>
        </p:spPr>
      </p:pic>
      <p:sp>
        <p:nvSpPr>
          <p:cNvPr id="1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业务调研</a:t>
            </a:r>
            <a:endParaRPr lang="en-US" dirty="0">
              <a:solidFill>
                <a:schemeClr val="bg1"/>
              </a:solidFill>
            </a:endParaRPr>
          </a:p>
        </p:txBody>
      </p:sp>
      <p:pic>
        <p:nvPicPr>
          <p:cNvPr id="6" name="图片 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70283" y="2115766"/>
            <a:ext cx="4251434" cy="3018518"/>
          </a:xfrm>
          <a:prstGeom prst="rect">
            <a:avLst/>
          </a:prstGeom>
        </p:spPr>
      </p:pic>
      <p:pic>
        <p:nvPicPr>
          <p:cNvPr id="1049" name="Picture 25" descr="http://i0.sinaimg.cn/cj/2015/0803/S142557T1438570726382.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7913" y="3015574"/>
            <a:ext cx="5356376" cy="3717486"/>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14130" y="116732"/>
            <a:ext cx="5368789" cy="3706238"/>
          </a:xfrm>
          <a:prstGeom prst="rect">
            <a:avLst/>
          </a:prstGeom>
        </p:spPr>
      </p:pic>
      <p:pic>
        <p:nvPicPr>
          <p:cNvPr id="10" name="图片 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618379" y="2343555"/>
            <a:ext cx="4077511" cy="4077511"/>
          </a:xfrm>
          <a:prstGeom prst="rect">
            <a:avLst/>
          </a:prstGeom>
        </p:spPr>
      </p:pic>
      <p:pic>
        <p:nvPicPr>
          <p:cNvPr id="11" name="图片 1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36213" y="241165"/>
            <a:ext cx="4044072" cy="2095500"/>
          </a:xfrm>
          <a:prstGeom prst="rect">
            <a:avLst/>
          </a:prstGeom>
        </p:spPr>
      </p:pic>
    </p:spTree>
    <p:extLst>
      <p:ext uri="{BB962C8B-B14F-4D97-AF65-F5344CB8AC3E}">
        <p14:creationId xmlns:p14="http://schemas.microsoft.com/office/powerpoint/2010/main" val="409628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49"/>
                                        </p:tgtEl>
                                        <p:attrNameLst>
                                          <p:attrName>style.visibility</p:attrName>
                                        </p:attrNameLst>
                                      </p:cBhvr>
                                      <p:to>
                                        <p:strVal val="visible"/>
                                      </p:to>
                                    </p:set>
                                    <p:animEffect transition="in" filter="randombar(horizontal)">
                                      <p:cBhvr>
                                        <p:cTn id="15" dur="500"/>
                                        <p:tgtEl>
                                          <p:spTgt spid="104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4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业务调研</a:t>
            </a:r>
            <a:endParaRPr lang="en-US" dirty="0">
              <a:solidFill>
                <a:schemeClr val="bg1"/>
              </a:solidFill>
            </a:endParaRPr>
          </a:p>
        </p:txBody>
      </p:sp>
      <p:grpSp>
        <p:nvGrpSpPr>
          <p:cNvPr id="6" name="Group 45"/>
          <p:cNvGrpSpPr/>
          <p:nvPr/>
        </p:nvGrpSpPr>
        <p:grpSpPr>
          <a:xfrm>
            <a:off x="519112" y="1483768"/>
            <a:ext cx="4640486" cy="4640486"/>
            <a:chOff x="3270579" y="2031010"/>
            <a:chExt cx="2671496" cy="2671496"/>
          </a:xfrm>
        </p:grpSpPr>
        <p:sp>
          <p:nvSpPr>
            <p:cNvPr id="7" name="Rectangle 46"/>
            <p:cNvSpPr/>
            <p:nvPr/>
          </p:nvSpPr>
          <p:spPr bwMode="auto">
            <a:xfrm>
              <a:off x="3270579" y="2031010"/>
              <a:ext cx="2671496" cy="2671496"/>
            </a:xfrm>
            <a:prstGeom prst="rect">
              <a:avLst/>
            </a:prstGeom>
            <a:solidFill>
              <a:srgbClr val="09549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56" tIns="46628" rIns="93256" bIns="46628" numCol="1" rtlCol="0" anchor="b" anchorCtr="0" compatLnSpc="1">
              <a:prstTxWarp prst="textNoShape">
                <a:avLst/>
              </a:prstTxWarp>
            </a:bodyPr>
            <a:lstStyle/>
            <a:p>
              <a:pPr algn="ctr" defTabSz="931939" fontAlgn="base">
                <a:spcBef>
                  <a:spcPct val="0"/>
                </a:spcBef>
                <a:spcAft>
                  <a:spcPct val="0"/>
                </a:spcAft>
              </a:pPr>
              <a:r>
                <a:rPr lang="zh-CN" altLang="en-US" sz="2400" kern="0" spc="-51" dirty="0" smtClean="0">
                  <a:solidFill>
                    <a:schemeClr val="bg1"/>
                  </a:solidFill>
                  <a:latin typeface="Segoe UI" pitchFamily="34" charset="0"/>
                  <a:ea typeface="Segoe UI" pitchFamily="34" charset="0"/>
                  <a:cs typeface="Segoe UI" pitchFamily="34" charset="0"/>
                </a:rPr>
                <a:t>我国信用卡的发展</a:t>
              </a:r>
              <a:endParaRPr lang="en-US" sz="2200" dirty="0">
                <a:solidFill>
                  <a:schemeClr val="bg1"/>
                </a:solidFill>
                <a:latin typeface="Segoe UI" pitchFamily="34" charset="0"/>
              </a:endParaRPr>
            </a:p>
          </p:txBody>
        </p:sp>
        <p:sp>
          <p:nvSpPr>
            <p:cNvPr id="8" name="Freeform 18"/>
            <p:cNvSpPr>
              <a:spLocks noEditPoints="1"/>
            </p:cNvSpPr>
            <p:nvPr/>
          </p:nvSpPr>
          <p:spPr bwMode="black">
            <a:xfrm>
              <a:off x="4008065" y="2639672"/>
              <a:ext cx="1348798" cy="136787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00" dirty="0">
                <a:latin typeface="Segoe UI" pitchFamily="34" charset="0"/>
              </a:endParaRPr>
            </a:p>
          </p:txBody>
        </p:sp>
      </p:grpSp>
      <p:pic>
        <p:nvPicPr>
          <p:cNvPr id="4" name="图片 3"/>
          <p:cNvPicPr>
            <a:picLocks noChangeAspect="1"/>
          </p:cNvPicPr>
          <p:nvPr/>
        </p:nvPicPr>
        <p:blipFill>
          <a:blip r:embed="rId2"/>
          <a:stretch>
            <a:fillRect/>
          </a:stretch>
        </p:blipFill>
        <p:spPr>
          <a:xfrm>
            <a:off x="5744913" y="1493134"/>
            <a:ext cx="5927082" cy="4641448"/>
          </a:xfrm>
          <a:prstGeom prst="rect">
            <a:avLst/>
          </a:prstGeom>
        </p:spPr>
      </p:pic>
    </p:spTree>
    <p:extLst>
      <p:ext uri="{BB962C8B-B14F-4D97-AF65-F5344CB8AC3E}">
        <p14:creationId xmlns:p14="http://schemas.microsoft.com/office/powerpoint/2010/main" val="3763637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 after"/>
          <p:cNvGrpSpPr/>
          <p:nvPr/>
        </p:nvGrpSpPr>
        <p:grpSpPr>
          <a:xfrm>
            <a:off x="2332395" y="1611841"/>
            <a:ext cx="1709773" cy="4144139"/>
            <a:chOff x="8842093" y="6557509"/>
            <a:chExt cx="2743200" cy="3643178"/>
          </a:xfrm>
          <a:solidFill>
            <a:schemeClr val="accent5">
              <a:lumMod val="75000"/>
            </a:schemeClr>
          </a:solidFill>
        </p:grpSpPr>
        <p:sp>
          <p:nvSpPr>
            <p:cNvPr id="4" name="4 bg"/>
            <p:cNvSpPr/>
            <p:nvPr/>
          </p:nvSpPr>
          <p:spPr bwMode="auto">
            <a:xfrm>
              <a:off x="8842093" y="6557509"/>
              <a:ext cx="2743200" cy="3643178"/>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74863" rIns="69942" bIns="34972" numCol="1" rtlCol="0" anchor="t" anchorCtr="0" compatLnSpc="1">
              <a:prstTxWarp prst="textNoShape">
                <a:avLst/>
              </a:prstTxWarp>
            </a:bodyPr>
            <a:lstStyle/>
            <a:p>
              <a:pPr defTabSz="698954" fontAlgn="base">
                <a:lnSpc>
                  <a:spcPct val="80000"/>
                </a:lnSpc>
                <a:spcBef>
                  <a:spcPct val="0"/>
                </a:spcBef>
                <a:spcAft>
                  <a:spcPct val="0"/>
                </a:spcAft>
              </a:pPr>
              <a:endParaRPr lang="en-US" sz="2400" b="1" spc="-77" dirty="0">
                <a:solidFill>
                  <a:schemeClr val="tx2"/>
                </a:solidFill>
                <a:latin typeface="+mj-lt"/>
              </a:endParaRPr>
            </a:p>
          </p:txBody>
        </p:sp>
        <p:grpSp>
          <p:nvGrpSpPr>
            <p:cNvPr id="5" name="4 text"/>
            <p:cNvGrpSpPr/>
            <p:nvPr/>
          </p:nvGrpSpPr>
          <p:grpSpPr>
            <a:xfrm>
              <a:off x="8842093" y="6557509"/>
              <a:ext cx="2743200" cy="3246234"/>
              <a:chOff x="7111577" y="6960368"/>
              <a:chExt cx="2743200" cy="3246234"/>
            </a:xfrm>
            <a:grpFill/>
          </p:grpSpPr>
          <p:sp>
            <p:nvSpPr>
              <p:cNvPr id="6" name="Freeform 19"/>
              <p:cNvSpPr>
                <a:spLocks noEditPoints="1"/>
              </p:cNvSpPr>
              <p:nvPr/>
            </p:nvSpPr>
            <p:spPr bwMode="auto">
              <a:xfrm rot="10571604">
                <a:off x="7496976" y="9834679"/>
                <a:ext cx="371924" cy="371923"/>
              </a:xfrm>
              <a:prstGeom prst="ellipse">
                <a:avLst/>
              </a:prstGeom>
              <a:grpFill/>
              <a:ln w="73025">
                <a:noFill/>
              </a:ln>
            </p:spPr>
            <p:txBody>
              <a:bodyPr vert="horz" wrap="square" lIns="69945" tIns="34973" rIns="69945" bIns="34973" numCol="1" anchor="t" anchorCtr="0" compatLnSpc="1">
                <a:prstTxWarp prst="textNoShape">
                  <a:avLst/>
                </a:prstTxWarp>
              </a:bodyPr>
              <a:lstStyle/>
              <a:p>
                <a:endParaRPr lang="en-US" sz="1600" dirty="0">
                  <a:solidFill>
                    <a:schemeClr val="tx2"/>
                  </a:solidFill>
                </a:endParaRPr>
              </a:p>
            </p:txBody>
          </p:sp>
          <p:sp>
            <p:nvSpPr>
              <p:cNvPr id="7" name="TextBox 17"/>
              <p:cNvSpPr txBox="1"/>
              <p:nvPr/>
            </p:nvSpPr>
            <p:spPr>
              <a:xfrm>
                <a:off x="7111577" y="6960368"/>
                <a:ext cx="2743200" cy="421457"/>
              </a:xfrm>
              <a:prstGeom prst="rect">
                <a:avLst/>
              </a:prstGeom>
              <a:grpFill/>
            </p:spPr>
            <p:txBody>
              <a:bodyPr wrap="square" lIns="139891" tIns="174863" rIns="0" bIns="0" rtlCol="0">
                <a:spAutoFit/>
              </a:bodyPr>
              <a:lstStyle/>
              <a:p>
                <a:pPr defTabSz="698954" fontAlgn="base">
                  <a:lnSpc>
                    <a:spcPct val="80000"/>
                  </a:lnSpc>
                  <a:spcBef>
                    <a:spcPct val="0"/>
                  </a:spcBef>
                  <a:spcAft>
                    <a:spcPct val="0"/>
                  </a:spcAft>
                </a:pPr>
                <a:r>
                  <a:rPr lang="zh-CN" altLang="en-US" sz="2400" b="1" spc="-77" dirty="0" smtClean="0">
                    <a:solidFill>
                      <a:schemeClr val="bg1"/>
                    </a:solidFill>
                    <a:latin typeface="+mj-lt"/>
                  </a:rPr>
                  <a:t>刺激消费</a:t>
                </a:r>
                <a:endParaRPr lang="en-US" sz="2400" b="1" spc="-77" dirty="0">
                  <a:solidFill>
                    <a:schemeClr val="bg1"/>
                  </a:solidFill>
                  <a:latin typeface="+mj-lt"/>
                </a:endParaRPr>
              </a:p>
            </p:txBody>
          </p:sp>
        </p:grpSp>
      </p:grpSp>
      <p:grpSp>
        <p:nvGrpSpPr>
          <p:cNvPr id="8" name="4 after"/>
          <p:cNvGrpSpPr/>
          <p:nvPr/>
        </p:nvGrpSpPr>
        <p:grpSpPr>
          <a:xfrm>
            <a:off x="4268586" y="1611841"/>
            <a:ext cx="1709773" cy="4144139"/>
            <a:chOff x="8842093" y="6557509"/>
            <a:chExt cx="2743200" cy="3643178"/>
          </a:xfrm>
          <a:solidFill>
            <a:schemeClr val="accent5">
              <a:lumMod val="50000"/>
            </a:schemeClr>
          </a:solidFill>
        </p:grpSpPr>
        <p:sp>
          <p:nvSpPr>
            <p:cNvPr id="9" name="4 bg"/>
            <p:cNvSpPr/>
            <p:nvPr/>
          </p:nvSpPr>
          <p:spPr bwMode="auto">
            <a:xfrm>
              <a:off x="8842093" y="6557509"/>
              <a:ext cx="2743200" cy="364317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74863" rIns="69942" bIns="34972" numCol="1" rtlCol="0" anchor="t" anchorCtr="0" compatLnSpc="1">
              <a:prstTxWarp prst="textNoShape">
                <a:avLst/>
              </a:prstTxWarp>
            </a:bodyPr>
            <a:lstStyle/>
            <a:p>
              <a:pPr defTabSz="698954" fontAlgn="base">
                <a:lnSpc>
                  <a:spcPct val="80000"/>
                </a:lnSpc>
                <a:spcBef>
                  <a:spcPct val="0"/>
                </a:spcBef>
                <a:spcAft>
                  <a:spcPct val="0"/>
                </a:spcAft>
              </a:pPr>
              <a:endParaRPr lang="en-US" sz="2400" b="1" spc="-77" dirty="0">
                <a:solidFill>
                  <a:schemeClr val="tx2"/>
                </a:solidFill>
                <a:latin typeface="+mj-lt"/>
              </a:endParaRPr>
            </a:p>
          </p:txBody>
        </p:sp>
        <p:grpSp>
          <p:nvGrpSpPr>
            <p:cNvPr id="10" name="4 text"/>
            <p:cNvGrpSpPr/>
            <p:nvPr/>
          </p:nvGrpSpPr>
          <p:grpSpPr>
            <a:xfrm>
              <a:off x="8842093" y="6557509"/>
              <a:ext cx="2743200" cy="3246234"/>
              <a:chOff x="7111577" y="6960368"/>
              <a:chExt cx="2743200" cy="3246234"/>
            </a:xfrm>
            <a:grpFill/>
          </p:grpSpPr>
          <p:sp>
            <p:nvSpPr>
              <p:cNvPr id="11" name="Freeform 19"/>
              <p:cNvSpPr>
                <a:spLocks noEditPoints="1"/>
              </p:cNvSpPr>
              <p:nvPr/>
            </p:nvSpPr>
            <p:spPr bwMode="auto">
              <a:xfrm rot="10571604">
                <a:off x="7496976" y="9834679"/>
                <a:ext cx="371924" cy="371923"/>
              </a:xfrm>
              <a:prstGeom prst="ellipse">
                <a:avLst/>
              </a:prstGeom>
              <a:grpFill/>
              <a:ln w="73025">
                <a:noFill/>
              </a:ln>
            </p:spPr>
            <p:txBody>
              <a:bodyPr vert="horz" wrap="square" lIns="69945" tIns="34973" rIns="69945" bIns="34973" numCol="1" anchor="t" anchorCtr="0" compatLnSpc="1">
                <a:prstTxWarp prst="textNoShape">
                  <a:avLst/>
                </a:prstTxWarp>
              </a:bodyPr>
              <a:lstStyle/>
              <a:p>
                <a:endParaRPr lang="en-US" sz="1600" dirty="0">
                  <a:solidFill>
                    <a:schemeClr val="tx2"/>
                  </a:solidFill>
                </a:endParaRPr>
              </a:p>
            </p:txBody>
          </p:sp>
          <p:sp>
            <p:nvSpPr>
              <p:cNvPr id="12" name="TextBox 75"/>
              <p:cNvSpPr txBox="1"/>
              <p:nvPr/>
            </p:nvSpPr>
            <p:spPr>
              <a:xfrm>
                <a:off x="7111577" y="6960368"/>
                <a:ext cx="2743200" cy="421457"/>
              </a:xfrm>
              <a:prstGeom prst="rect">
                <a:avLst/>
              </a:prstGeom>
              <a:grpFill/>
            </p:spPr>
            <p:txBody>
              <a:bodyPr wrap="square" lIns="139891" tIns="174863" rIns="0" bIns="0" rtlCol="0">
                <a:spAutoFit/>
              </a:bodyPr>
              <a:lstStyle/>
              <a:p>
                <a:pPr defTabSz="698954" fontAlgn="base">
                  <a:lnSpc>
                    <a:spcPct val="80000"/>
                  </a:lnSpc>
                  <a:spcBef>
                    <a:spcPct val="0"/>
                  </a:spcBef>
                  <a:spcAft>
                    <a:spcPct val="0"/>
                  </a:spcAft>
                </a:pPr>
                <a:r>
                  <a:rPr lang="zh-CN" altLang="en-US" sz="2400" b="1" spc="-77" dirty="0" smtClean="0">
                    <a:solidFill>
                      <a:schemeClr val="bg1"/>
                    </a:solidFill>
                    <a:latin typeface="+mj-lt"/>
                  </a:rPr>
                  <a:t>拉动内需</a:t>
                </a:r>
                <a:endParaRPr lang="en-US" sz="2400" b="1" spc="-77" dirty="0">
                  <a:solidFill>
                    <a:schemeClr val="bg1"/>
                  </a:solidFill>
                  <a:latin typeface="+mj-lt"/>
                </a:endParaRPr>
              </a:p>
            </p:txBody>
          </p:sp>
        </p:grpSp>
      </p:grpSp>
      <p:grpSp>
        <p:nvGrpSpPr>
          <p:cNvPr id="13" name="4 after"/>
          <p:cNvGrpSpPr/>
          <p:nvPr/>
        </p:nvGrpSpPr>
        <p:grpSpPr>
          <a:xfrm>
            <a:off x="8129554" y="1611841"/>
            <a:ext cx="1709773" cy="4144139"/>
            <a:chOff x="8842093" y="6557509"/>
            <a:chExt cx="2743201" cy="3643178"/>
          </a:xfrm>
          <a:solidFill>
            <a:schemeClr val="accent6">
              <a:lumMod val="75000"/>
            </a:schemeClr>
          </a:solidFill>
        </p:grpSpPr>
        <p:sp>
          <p:nvSpPr>
            <p:cNvPr id="14" name="4 bg"/>
            <p:cNvSpPr/>
            <p:nvPr/>
          </p:nvSpPr>
          <p:spPr bwMode="auto">
            <a:xfrm>
              <a:off x="8842093" y="6557509"/>
              <a:ext cx="2743200" cy="364317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74863" rIns="69942" bIns="34972" numCol="1" rtlCol="0" anchor="t" anchorCtr="0" compatLnSpc="1">
              <a:prstTxWarp prst="textNoShape">
                <a:avLst/>
              </a:prstTxWarp>
            </a:bodyPr>
            <a:lstStyle/>
            <a:p>
              <a:pPr defTabSz="698954" fontAlgn="base">
                <a:lnSpc>
                  <a:spcPct val="80000"/>
                </a:lnSpc>
                <a:spcBef>
                  <a:spcPct val="0"/>
                </a:spcBef>
                <a:spcAft>
                  <a:spcPct val="0"/>
                </a:spcAft>
              </a:pPr>
              <a:endParaRPr lang="en-US" sz="2400" b="1" spc="-77" dirty="0">
                <a:solidFill>
                  <a:schemeClr val="tx2"/>
                </a:solidFill>
                <a:latin typeface="+mj-lt"/>
              </a:endParaRPr>
            </a:p>
          </p:txBody>
        </p:sp>
        <p:grpSp>
          <p:nvGrpSpPr>
            <p:cNvPr id="15" name="4 text"/>
            <p:cNvGrpSpPr/>
            <p:nvPr/>
          </p:nvGrpSpPr>
          <p:grpSpPr>
            <a:xfrm>
              <a:off x="8842094" y="6557509"/>
              <a:ext cx="2743200" cy="3246234"/>
              <a:chOff x="7111578" y="6960368"/>
              <a:chExt cx="2743200" cy="3246234"/>
            </a:xfrm>
            <a:grpFill/>
          </p:grpSpPr>
          <p:sp>
            <p:nvSpPr>
              <p:cNvPr id="16" name="Freeform 19"/>
              <p:cNvSpPr>
                <a:spLocks noEditPoints="1"/>
              </p:cNvSpPr>
              <p:nvPr/>
            </p:nvSpPr>
            <p:spPr bwMode="auto">
              <a:xfrm rot="10571604">
                <a:off x="7496976" y="9834679"/>
                <a:ext cx="371924" cy="371923"/>
              </a:xfrm>
              <a:prstGeom prst="ellipse">
                <a:avLst/>
              </a:prstGeom>
              <a:grpFill/>
              <a:ln w="73025">
                <a:noFill/>
              </a:ln>
            </p:spPr>
            <p:txBody>
              <a:bodyPr vert="horz" wrap="square" lIns="69945" tIns="34973" rIns="69945" bIns="34973" numCol="1" anchor="t" anchorCtr="0" compatLnSpc="1">
                <a:prstTxWarp prst="textNoShape">
                  <a:avLst/>
                </a:prstTxWarp>
              </a:bodyPr>
              <a:lstStyle/>
              <a:p>
                <a:endParaRPr lang="en-US" sz="1600" dirty="0">
                  <a:solidFill>
                    <a:schemeClr val="tx2"/>
                  </a:solidFill>
                </a:endParaRPr>
              </a:p>
            </p:txBody>
          </p:sp>
          <p:sp>
            <p:nvSpPr>
              <p:cNvPr id="17" name="TextBox 81"/>
              <p:cNvSpPr txBox="1"/>
              <p:nvPr/>
            </p:nvSpPr>
            <p:spPr>
              <a:xfrm>
                <a:off x="7111578" y="6960368"/>
                <a:ext cx="2743200" cy="416215"/>
              </a:xfrm>
              <a:prstGeom prst="rect">
                <a:avLst/>
              </a:prstGeom>
              <a:grpFill/>
            </p:spPr>
            <p:txBody>
              <a:bodyPr wrap="square" lIns="139891" tIns="174863" rIns="0" bIns="0" rtlCol="0">
                <a:spAutoFit/>
              </a:bodyPr>
              <a:lstStyle/>
              <a:p>
                <a:pPr defTabSz="698954" fontAlgn="base">
                  <a:lnSpc>
                    <a:spcPct val="80000"/>
                  </a:lnSpc>
                  <a:spcBef>
                    <a:spcPct val="0"/>
                  </a:spcBef>
                  <a:spcAft>
                    <a:spcPct val="0"/>
                  </a:spcAft>
                </a:pPr>
                <a:r>
                  <a:rPr lang="zh-CN" altLang="en-US" sz="2400" b="1" spc="-77" dirty="0" smtClean="0">
                    <a:solidFill>
                      <a:schemeClr val="bg1"/>
                    </a:solidFill>
                    <a:latin typeface="+mj-lt"/>
                  </a:rPr>
                  <a:t>自动化管理</a:t>
                </a:r>
                <a:endParaRPr lang="en-US" sz="2400" b="1" spc="-77" dirty="0">
                  <a:solidFill>
                    <a:schemeClr val="bg1"/>
                  </a:solidFill>
                  <a:latin typeface="+mj-lt"/>
                </a:endParaRPr>
              </a:p>
            </p:txBody>
          </p:sp>
        </p:grpSp>
      </p:grpSp>
      <p:grpSp>
        <p:nvGrpSpPr>
          <p:cNvPr id="18" name="4 after"/>
          <p:cNvGrpSpPr/>
          <p:nvPr/>
        </p:nvGrpSpPr>
        <p:grpSpPr>
          <a:xfrm>
            <a:off x="6208149" y="1611841"/>
            <a:ext cx="1709773" cy="4144139"/>
            <a:chOff x="8842093" y="6557509"/>
            <a:chExt cx="2743200" cy="3643178"/>
          </a:xfrm>
          <a:solidFill>
            <a:schemeClr val="accent6">
              <a:lumMod val="50000"/>
            </a:schemeClr>
          </a:solidFill>
        </p:grpSpPr>
        <p:sp>
          <p:nvSpPr>
            <p:cNvPr id="19" name="4 bg"/>
            <p:cNvSpPr/>
            <p:nvPr/>
          </p:nvSpPr>
          <p:spPr bwMode="auto">
            <a:xfrm>
              <a:off x="8842093" y="6557509"/>
              <a:ext cx="2743200" cy="364317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74863" rIns="69942" bIns="34972" numCol="1" rtlCol="0" anchor="t" anchorCtr="0" compatLnSpc="1">
              <a:prstTxWarp prst="textNoShape">
                <a:avLst/>
              </a:prstTxWarp>
            </a:bodyPr>
            <a:lstStyle/>
            <a:p>
              <a:pPr defTabSz="698954" fontAlgn="base">
                <a:lnSpc>
                  <a:spcPct val="80000"/>
                </a:lnSpc>
                <a:spcBef>
                  <a:spcPct val="0"/>
                </a:spcBef>
                <a:spcAft>
                  <a:spcPct val="0"/>
                </a:spcAft>
              </a:pPr>
              <a:endParaRPr lang="en-US" sz="2400" b="1" spc="-77" dirty="0">
                <a:solidFill>
                  <a:schemeClr val="tx2"/>
                </a:solidFill>
                <a:latin typeface="+mj-lt"/>
              </a:endParaRPr>
            </a:p>
          </p:txBody>
        </p:sp>
        <p:grpSp>
          <p:nvGrpSpPr>
            <p:cNvPr id="20" name="4 text"/>
            <p:cNvGrpSpPr/>
            <p:nvPr/>
          </p:nvGrpSpPr>
          <p:grpSpPr>
            <a:xfrm>
              <a:off x="8842093" y="6557509"/>
              <a:ext cx="2743200" cy="3246234"/>
              <a:chOff x="7111577" y="6960368"/>
              <a:chExt cx="2743200" cy="3246234"/>
            </a:xfrm>
            <a:grpFill/>
          </p:grpSpPr>
          <p:sp>
            <p:nvSpPr>
              <p:cNvPr id="21" name="Freeform 19"/>
              <p:cNvSpPr>
                <a:spLocks noEditPoints="1"/>
              </p:cNvSpPr>
              <p:nvPr/>
            </p:nvSpPr>
            <p:spPr bwMode="auto">
              <a:xfrm rot="10571604">
                <a:off x="7496976" y="9834679"/>
                <a:ext cx="371924" cy="371923"/>
              </a:xfrm>
              <a:prstGeom prst="ellipse">
                <a:avLst/>
              </a:prstGeom>
              <a:grpFill/>
              <a:ln w="73025">
                <a:noFill/>
              </a:ln>
            </p:spPr>
            <p:txBody>
              <a:bodyPr vert="horz" wrap="square" lIns="69945" tIns="34973" rIns="69945" bIns="34973" numCol="1" anchor="t" anchorCtr="0" compatLnSpc="1">
                <a:prstTxWarp prst="textNoShape">
                  <a:avLst/>
                </a:prstTxWarp>
              </a:bodyPr>
              <a:lstStyle/>
              <a:p>
                <a:endParaRPr lang="en-US" sz="1600" dirty="0">
                  <a:solidFill>
                    <a:schemeClr val="tx2"/>
                  </a:solidFill>
                </a:endParaRPr>
              </a:p>
            </p:txBody>
          </p:sp>
          <p:sp>
            <p:nvSpPr>
              <p:cNvPr id="22" name="TextBox 87"/>
              <p:cNvSpPr txBox="1"/>
              <p:nvPr/>
            </p:nvSpPr>
            <p:spPr>
              <a:xfrm>
                <a:off x="7111577" y="6960368"/>
                <a:ext cx="2743200" cy="423235"/>
              </a:xfrm>
              <a:prstGeom prst="rect">
                <a:avLst/>
              </a:prstGeom>
              <a:grpFill/>
            </p:spPr>
            <p:txBody>
              <a:bodyPr wrap="square" lIns="139891" tIns="174863" rIns="0" bIns="0" rtlCol="0">
                <a:spAutoFit/>
              </a:bodyPr>
              <a:lstStyle/>
              <a:p>
                <a:pPr defTabSz="698954" fontAlgn="base">
                  <a:lnSpc>
                    <a:spcPct val="80000"/>
                  </a:lnSpc>
                  <a:spcBef>
                    <a:spcPct val="0"/>
                  </a:spcBef>
                  <a:spcAft>
                    <a:spcPct val="0"/>
                  </a:spcAft>
                </a:pPr>
                <a:r>
                  <a:rPr lang="zh-CN" altLang="en-US" sz="2400" b="1" spc="-77" dirty="0" smtClean="0">
                    <a:solidFill>
                      <a:schemeClr val="bg1"/>
                    </a:solidFill>
                    <a:latin typeface="+mj-lt"/>
                  </a:rPr>
                  <a:t>系统驱动</a:t>
                </a:r>
                <a:endParaRPr lang="en-US" sz="2400" b="1" spc="-77" dirty="0">
                  <a:solidFill>
                    <a:schemeClr val="bg1"/>
                  </a:solidFill>
                  <a:latin typeface="+mj-lt"/>
                </a:endParaRPr>
              </a:p>
            </p:txBody>
          </p:sp>
        </p:grpSp>
      </p:grpSp>
      <p:pic>
        <p:nvPicPr>
          <p:cNvPr id="23" name="Picture 9" descr="\\MAGNUM\Projects\Microsoft\Cloud Power FY12\Design\Icons\PNGs\Branch.png"/>
          <p:cNvPicPr>
            <a:picLocks noChangeAspect="1" noChangeArrowheads="1"/>
          </p:cNvPicPr>
          <p:nvPr/>
        </p:nvPicPr>
        <p:blipFill>
          <a:blip r:embed="rId2" cstate="print">
            <a:lum bright="100000"/>
          </a:blip>
          <a:srcRect/>
          <a:stretch>
            <a:fillRect/>
          </a:stretch>
        </p:blipFill>
        <p:spPr bwMode="auto">
          <a:xfrm>
            <a:off x="4190873" y="2751307"/>
            <a:ext cx="1865207" cy="1865207"/>
          </a:xfrm>
          <a:prstGeom prst="rect">
            <a:avLst/>
          </a:prstGeom>
          <a:noFill/>
        </p:spPr>
      </p:pic>
      <p:pic>
        <p:nvPicPr>
          <p:cNvPr id="24" name="Picture 7" descr="\\MAGNUM\Projects\Microsoft\Cloud Power FY12\Design\Icons\PNGs\Pooled.png"/>
          <p:cNvPicPr>
            <a:picLocks noChangeAspect="1" noChangeArrowheads="1"/>
          </p:cNvPicPr>
          <p:nvPr/>
        </p:nvPicPr>
        <p:blipFill>
          <a:blip r:embed="rId3" cstate="print">
            <a:lum bright="100000"/>
          </a:blip>
          <a:srcRect/>
          <a:stretch>
            <a:fillRect/>
          </a:stretch>
        </p:blipFill>
        <p:spPr bwMode="auto">
          <a:xfrm>
            <a:off x="2251314" y="2751307"/>
            <a:ext cx="1865207" cy="1865207"/>
          </a:xfrm>
          <a:prstGeom prst="rect">
            <a:avLst/>
          </a:prstGeom>
          <a:noFill/>
        </p:spPr>
      </p:pic>
      <p:pic>
        <p:nvPicPr>
          <p:cNvPr id="25" name="Picture 4" descr="\\MAGNUM\Projects\Microsoft\Cloud Power FY12\Design\Icons\PNGs\Factory.png"/>
          <p:cNvPicPr>
            <a:picLocks noChangeAspect="1" noChangeArrowheads="1"/>
          </p:cNvPicPr>
          <p:nvPr/>
        </p:nvPicPr>
        <p:blipFill>
          <a:blip r:embed="rId4" cstate="print">
            <a:lum bright="100000"/>
          </a:blip>
          <a:srcRect/>
          <a:stretch>
            <a:fillRect/>
          </a:stretch>
        </p:blipFill>
        <p:spPr bwMode="auto">
          <a:xfrm>
            <a:off x="6152193" y="2751307"/>
            <a:ext cx="1865207" cy="1865207"/>
          </a:xfrm>
          <a:prstGeom prst="rect">
            <a:avLst/>
          </a:prstGeom>
          <a:noFill/>
        </p:spPr>
      </p:pic>
      <p:pic>
        <p:nvPicPr>
          <p:cNvPr id="26" name="Picture 7" descr="\\MAGNUM\Projects\Microsoft\Cloud Power FY12\Design\Icons\PNGs\Pooled.png"/>
          <p:cNvPicPr>
            <a:picLocks noChangeAspect="1" noChangeArrowheads="1"/>
          </p:cNvPicPr>
          <p:nvPr/>
        </p:nvPicPr>
        <p:blipFill>
          <a:blip r:embed="rId3" cstate="print">
            <a:lum bright="100000"/>
          </a:blip>
          <a:srcRect/>
          <a:stretch>
            <a:fillRect/>
          </a:stretch>
        </p:blipFill>
        <p:spPr bwMode="auto">
          <a:xfrm>
            <a:off x="8096445" y="3341428"/>
            <a:ext cx="972295" cy="972295"/>
          </a:xfrm>
          <a:prstGeom prst="rect">
            <a:avLst/>
          </a:prstGeom>
          <a:noFill/>
        </p:spPr>
      </p:pic>
      <p:pic>
        <p:nvPicPr>
          <p:cNvPr id="27" name="Picture 4" descr="\\MAGNUM\Projects\Microsoft\Cloud Power FY12\Design\Icons\PNGs\Factory.png"/>
          <p:cNvPicPr>
            <a:picLocks noChangeAspect="1" noChangeArrowheads="1"/>
          </p:cNvPicPr>
          <p:nvPr/>
        </p:nvPicPr>
        <p:blipFill>
          <a:blip r:embed="rId4" cstate="print">
            <a:lum bright="100000"/>
          </a:blip>
          <a:srcRect/>
          <a:stretch>
            <a:fillRect/>
          </a:stretch>
        </p:blipFill>
        <p:spPr bwMode="auto">
          <a:xfrm>
            <a:off x="8813649" y="2639788"/>
            <a:ext cx="1115957" cy="1115957"/>
          </a:xfrm>
          <a:prstGeom prst="rect">
            <a:avLst/>
          </a:prstGeom>
          <a:noFill/>
        </p:spPr>
      </p:pic>
      <p:pic>
        <p:nvPicPr>
          <p:cNvPr id="28" name="Picture 9" descr="\\MAGNUM\Projects\Microsoft\Cloud Power FY12\Design\Icons\PNGs\Branch.png"/>
          <p:cNvPicPr>
            <a:picLocks noChangeAspect="1" noChangeArrowheads="1"/>
          </p:cNvPicPr>
          <p:nvPr/>
        </p:nvPicPr>
        <p:blipFill>
          <a:blip r:embed="rId2" cstate="print">
            <a:lum bright="100000"/>
          </a:blip>
          <a:srcRect/>
          <a:stretch>
            <a:fillRect/>
          </a:stretch>
        </p:blipFill>
        <p:spPr bwMode="auto">
          <a:xfrm>
            <a:off x="8846350" y="3878720"/>
            <a:ext cx="869999" cy="869999"/>
          </a:xfrm>
          <a:prstGeom prst="rect">
            <a:avLst/>
          </a:prstGeom>
          <a:noFill/>
        </p:spPr>
      </p:pic>
      <p:sp>
        <p:nvSpPr>
          <p:cNvPr id="2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业务调研</a:t>
            </a:r>
            <a:endParaRPr lang="en-US" dirty="0">
              <a:solidFill>
                <a:schemeClr val="bg1"/>
              </a:solidFill>
            </a:endParaRPr>
          </a:p>
        </p:txBody>
      </p:sp>
    </p:spTree>
    <p:extLst>
      <p:ext uri="{BB962C8B-B14F-4D97-AF65-F5344CB8AC3E}">
        <p14:creationId xmlns:p14="http://schemas.microsoft.com/office/powerpoint/2010/main" val="709262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需求分析</a:t>
            </a:r>
            <a:endParaRPr lang="en-US" dirty="0">
              <a:solidFill>
                <a:schemeClr val="bg1"/>
              </a:solidFill>
            </a:endParaRPr>
          </a:p>
        </p:txBody>
      </p:sp>
      <p:sp>
        <p:nvSpPr>
          <p:cNvPr id="50" name="TextBox 12"/>
          <p:cNvSpPr txBox="1"/>
          <p:nvPr/>
        </p:nvSpPr>
        <p:spPr>
          <a:xfrm>
            <a:off x="3550920" y="1371685"/>
            <a:ext cx="7113156" cy="1524880"/>
          </a:xfrm>
          <a:prstGeom prst="rect">
            <a:avLst/>
          </a:prstGeom>
          <a:noFill/>
        </p:spPr>
        <p:txBody>
          <a:bodyPr wrap="square" lIns="0" tIns="0" rIns="0" bIns="0" rtlCol="0">
            <a:noAutofit/>
          </a:bodyPr>
          <a:lstStyle/>
          <a:p>
            <a:pPr>
              <a:lnSpc>
                <a:spcPts val="3000"/>
              </a:lnSpc>
            </a:pPr>
            <a:r>
              <a:rPr lang="en-US" altLang="zh-CN" sz="2400" dirty="0" smtClean="0">
                <a:solidFill>
                  <a:schemeClr val="bg1"/>
                </a:solidFill>
              </a:rPr>
              <a:t>1</a:t>
            </a:r>
            <a:r>
              <a:rPr lang="zh-CN" altLang="en-US" sz="2400" dirty="0" smtClean="0">
                <a:solidFill>
                  <a:schemeClr val="bg1"/>
                </a:solidFill>
              </a:rPr>
              <a:t>、前期设计好模拟数据的格式</a:t>
            </a:r>
            <a:endParaRPr lang="en-US" altLang="zh-CN" sz="2400" dirty="0" smtClean="0">
              <a:solidFill>
                <a:schemeClr val="bg1"/>
              </a:solidFill>
            </a:endParaRPr>
          </a:p>
          <a:p>
            <a:pPr>
              <a:lnSpc>
                <a:spcPts val="3000"/>
              </a:lnSpc>
            </a:pPr>
            <a:r>
              <a:rPr lang="en-US" altLang="zh-CN" sz="2400" dirty="0" smtClean="0">
                <a:solidFill>
                  <a:schemeClr val="bg1"/>
                </a:solidFill>
              </a:rPr>
              <a:t>2</a:t>
            </a:r>
            <a:r>
              <a:rPr lang="zh-CN" altLang="en-US" sz="2400" dirty="0" smtClean="0">
                <a:solidFill>
                  <a:schemeClr val="bg1"/>
                </a:solidFill>
              </a:rPr>
              <a:t>、结合调研资料，规划好信用卡业务逻辑结构</a:t>
            </a:r>
            <a:endParaRPr lang="en-US" altLang="zh-CN" sz="2400" dirty="0" smtClean="0">
              <a:solidFill>
                <a:schemeClr val="bg1"/>
              </a:solidFill>
            </a:endParaRPr>
          </a:p>
          <a:p>
            <a:pPr>
              <a:lnSpc>
                <a:spcPts val="3000"/>
              </a:lnSpc>
            </a:pPr>
            <a:r>
              <a:rPr lang="en-US" altLang="zh-CN" sz="2400" dirty="0">
                <a:solidFill>
                  <a:schemeClr val="bg1"/>
                </a:solidFill>
              </a:rPr>
              <a:t>3</a:t>
            </a:r>
            <a:r>
              <a:rPr lang="zh-CN" altLang="en-US" sz="2400" dirty="0" smtClean="0">
                <a:solidFill>
                  <a:schemeClr val="bg1"/>
                </a:solidFill>
              </a:rPr>
              <a:t>、使用</a:t>
            </a:r>
            <a:r>
              <a:rPr lang="en-US" altLang="zh-CN" sz="2400" dirty="0" smtClean="0">
                <a:solidFill>
                  <a:schemeClr val="bg1"/>
                </a:solidFill>
              </a:rPr>
              <a:t>REXX</a:t>
            </a:r>
            <a:r>
              <a:rPr lang="zh-CN" altLang="en-US" sz="2400" dirty="0" smtClean="0">
                <a:solidFill>
                  <a:schemeClr val="bg1"/>
                </a:solidFill>
              </a:rPr>
              <a:t>语言进行用户消费数据的模拟</a:t>
            </a:r>
            <a:endParaRPr lang="en-US" altLang="zh-CN" sz="2400" dirty="0" smtClean="0">
              <a:solidFill>
                <a:schemeClr val="bg1"/>
              </a:solidFill>
            </a:endParaRPr>
          </a:p>
          <a:p>
            <a:pPr>
              <a:lnSpc>
                <a:spcPts val="3000"/>
              </a:lnSpc>
            </a:pPr>
            <a:r>
              <a:rPr lang="en-US" altLang="zh-CN" sz="2400" dirty="0" smtClean="0">
                <a:solidFill>
                  <a:schemeClr val="bg1"/>
                </a:solidFill>
              </a:rPr>
              <a:t>4</a:t>
            </a:r>
            <a:r>
              <a:rPr lang="zh-CN" altLang="en-US" sz="2400" dirty="0" smtClean="0">
                <a:solidFill>
                  <a:schemeClr val="bg1"/>
                </a:solidFill>
              </a:rPr>
              <a:t>、利用</a:t>
            </a:r>
            <a:r>
              <a:rPr lang="en-US" altLang="zh-CN" sz="2400" dirty="0" smtClean="0">
                <a:solidFill>
                  <a:schemeClr val="bg1"/>
                </a:solidFill>
              </a:rPr>
              <a:t>COBOL</a:t>
            </a:r>
            <a:r>
              <a:rPr lang="zh-CN" altLang="en-US" sz="2400" dirty="0" smtClean="0">
                <a:solidFill>
                  <a:schemeClr val="bg1"/>
                </a:solidFill>
              </a:rPr>
              <a:t>语言进行信用卡后台业务逻辑的设计</a:t>
            </a:r>
            <a:endParaRPr lang="en-US" altLang="zh-CN" sz="2400" dirty="0" smtClean="0">
              <a:solidFill>
                <a:schemeClr val="bg1"/>
              </a:solidFill>
            </a:endParaRPr>
          </a:p>
          <a:p>
            <a:pPr>
              <a:lnSpc>
                <a:spcPts val="3000"/>
              </a:lnSpc>
            </a:pPr>
            <a:endParaRPr lang="en-US" dirty="0">
              <a:solidFill>
                <a:schemeClr val="bg1"/>
              </a:solidFill>
            </a:endParaRPr>
          </a:p>
        </p:txBody>
      </p:sp>
      <p:grpSp>
        <p:nvGrpSpPr>
          <p:cNvPr id="51" name="Group 91"/>
          <p:cNvGrpSpPr/>
          <p:nvPr/>
        </p:nvGrpSpPr>
        <p:grpSpPr>
          <a:xfrm>
            <a:off x="495930" y="4990114"/>
            <a:ext cx="11622869" cy="1227247"/>
            <a:chOff x="489608" y="4892707"/>
            <a:chExt cx="11396004" cy="1203293"/>
          </a:xfrm>
        </p:grpSpPr>
        <p:grpSp>
          <p:nvGrpSpPr>
            <p:cNvPr id="52" name="Group 51"/>
            <p:cNvGrpSpPr/>
            <p:nvPr/>
          </p:nvGrpSpPr>
          <p:grpSpPr>
            <a:xfrm>
              <a:off x="3037796" y="4892707"/>
              <a:ext cx="1203253" cy="1203293"/>
              <a:chOff x="2927600" y="2895600"/>
              <a:chExt cx="1203253" cy="1203293"/>
            </a:xfrm>
          </p:grpSpPr>
          <p:sp>
            <p:nvSpPr>
              <p:cNvPr id="85" name="Rectangle 52"/>
              <p:cNvSpPr/>
              <p:nvPr/>
            </p:nvSpPr>
            <p:spPr bwMode="auto">
              <a:xfrm>
                <a:off x="2927600" y="2895600"/>
                <a:ext cx="1203253" cy="1203293"/>
              </a:xfrm>
              <a:prstGeom prst="rect">
                <a:avLst/>
              </a:prstGeom>
              <a:solidFill>
                <a:srgbClr val="09549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31939" fontAlgn="base">
                  <a:spcBef>
                    <a:spcPct val="0"/>
                  </a:spcBef>
                  <a:spcAft>
                    <a:spcPct val="0"/>
                  </a:spcAft>
                </a:pPr>
                <a:r>
                  <a:rPr lang="zh-CN" altLang="en-US" sz="14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性能优秀</a:t>
                </a:r>
                <a:endParaRPr lang="en-US" sz="14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6" name="Freeform 35"/>
              <p:cNvSpPr>
                <a:spLocks/>
              </p:cNvSpPr>
              <p:nvPr/>
            </p:nvSpPr>
            <p:spPr bwMode="black">
              <a:xfrm>
                <a:off x="3269451" y="3124200"/>
                <a:ext cx="519550" cy="534353"/>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400" dirty="0">
                  <a:latin typeface="Segoe UI" pitchFamily="34" charset="0"/>
                </a:endParaRPr>
              </a:p>
            </p:txBody>
          </p:sp>
        </p:grpSp>
        <p:grpSp>
          <p:nvGrpSpPr>
            <p:cNvPr id="53" name="Group 54"/>
            <p:cNvGrpSpPr/>
            <p:nvPr/>
          </p:nvGrpSpPr>
          <p:grpSpPr>
            <a:xfrm>
              <a:off x="5585984" y="4892707"/>
              <a:ext cx="1203253" cy="1203293"/>
              <a:chOff x="5475788" y="2895600"/>
              <a:chExt cx="1203253" cy="1203293"/>
            </a:xfrm>
          </p:grpSpPr>
          <p:sp>
            <p:nvSpPr>
              <p:cNvPr id="83" name="Rectangle 55"/>
              <p:cNvSpPr/>
              <p:nvPr/>
            </p:nvSpPr>
            <p:spPr bwMode="auto">
              <a:xfrm>
                <a:off x="5475788" y="2895600"/>
                <a:ext cx="1203253" cy="1203293"/>
              </a:xfrm>
              <a:prstGeom prst="rect">
                <a:avLst/>
              </a:prstGeom>
              <a:solidFill>
                <a:srgbClr val="09549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31939" fontAlgn="base">
                  <a:spcBef>
                    <a:spcPct val="0"/>
                  </a:spcBef>
                  <a:spcAft>
                    <a:spcPct val="0"/>
                  </a:spcAft>
                </a:pPr>
                <a:r>
                  <a:rPr lang="zh-CN" altLang="en-US" sz="14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可拓展性</a:t>
                </a:r>
                <a:endParaRPr lang="en-US" sz="14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4" name="Freeform 20"/>
              <p:cNvSpPr>
                <a:spLocks noEditPoints="1"/>
              </p:cNvSpPr>
              <p:nvPr/>
            </p:nvSpPr>
            <p:spPr bwMode="black">
              <a:xfrm>
                <a:off x="5736099" y="3072055"/>
                <a:ext cx="663113" cy="574923"/>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endParaRPr lang="en-US" sz="1400" dirty="0">
                  <a:latin typeface="Segoe UI" pitchFamily="34" charset="0"/>
                </a:endParaRPr>
              </a:p>
            </p:txBody>
          </p:sp>
        </p:grpSp>
        <p:grpSp>
          <p:nvGrpSpPr>
            <p:cNvPr id="54" name="Group 57"/>
            <p:cNvGrpSpPr/>
            <p:nvPr/>
          </p:nvGrpSpPr>
          <p:grpSpPr>
            <a:xfrm>
              <a:off x="9408266" y="4892707"/>
              <a:ext cx="1203253" cy="1203293"/>
              <a:chOff x="9298070" y="2895600"/>
              <a:chExt cx="1203253" cy="1203293"/>
            </a:xfrm>
          </p:grpSpPr>
          <p:sp>
            <p:nvSpPr>
              <p:cNvPr id="76" name="Rectangle 58"/>
              <p:cNvSpPr/>
              <p:nvPr/>
            </p:nvSpPr>
            <p:spPr bwMode="auto">
              <a:xfrm>
                <a:off x="9298070" y="2895600"/>
                <a:ext cx="1203253" cy="1203293"/>
              </a:xfrm>
              <a:prstGeom prst="rect">
                <a:avLst/>
              </a:prstGeom>
              <a:solidFill>
                <a:srgbClr val="09549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31939" fontAlgn="base">
                  <a:spcBef>
                    <a:spcPct val="0"/>
                  </a:spcBef>
                  <a:spcAft>
                    <a:spcPct val="0"/>
                  </a:spcAft>
                </a:pPr>
                <a:r>
                  <a:rPr lang="en-US" sz="12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zh-CN" altLang="en-US" sz="12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互操作性</a:t>
                </a:r>
                <a:endParaRPr lang="en-US" sz="12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77" name="Group 59"/>
              <p:cNvGrpSpPr/>
              <p:nvPr/>
            </p:nvGrpSpPr>
            <p:grpSpPr bwMode="black">
              <a:xfrm>
                <a:off x="9649607" y="3071097"/>
                <a:ext cx="500178" cy="640557"/>
                <a:chOff x="5187950" y="4273550"/>
                <a:chExt cx="960438" cy="1230313"/>
              </a:xfrm>
              <a:solidFill>
                <a:srgbClr val="FFFFFF"/>
              </a:solidFill>
            </p:grpSpPr>
            <p:sp>
              <p:nvSpPr>
                <p:cNvPr id="78" name="Freeform 238"/>
                <p:cNvSpPr>
                  <a:spLocks/>
                </p:cNvSpPr>
                <p:nvPr/>
              </p:nvSpPr>
              <p:spPr bwMode="black">
                <a:xfrm>
                  <a:off x="5321300" y="5256213"/>
                  <a:ext cx="700088" cy="139700"/>
                </a:xfrm>
                <a:custGeom>
                  <a:avLst/>
                  <a:gdLst>
                    <a:gd name="T0" fmla="*/ 83 w 110"/>
                    <a:gd name="T1" fmla="*/ 0 h 22"/>
                    <a:gd name="T2" fmla="*/ 55 w 110"/>
                    <a:gd name="T3" fmla="*/ 6 h 22"/>
                    <a:gd name="T4" fmla="*/ 27 w 110"/>
                    <a:gd name="T5" fmla="*/ 0 h 22"/>
                    <a:gd name="T6" fmla="*/ 0 w 110"/>
                    <a:gd name="T7" fmla="*/ 22 h 22"/>
                    <a:gd name="T8" fmla="*/ 110 w 110"/>
                    <a:gd name="T9" fmla="*/ 22 h 22"/>
                    <a:gd name="T10" fmla="*/ 83 w 110"/>
                    <a:gd name="T11" fmla="*/ 0 h 22"/>
                  </a:gdLst>
                  <a:ahLst/>
                  <a:cxnLst>
                    <a:cxn ang="0">
                      <a:pos x="T0" y="T1"/>
                    </a:cxn>
                    <a:cxn ang="0">
                      <a:pos x="T2" y="T3"/>
                    </a:cxn>
                    <a:cxn ang="0">
                      <a:pos x="T4" y="T5"/>
                    </a:cxn>
                    <a:cxn ang="0">
                      <a:pos x="T6" y="T7"/>
                    </a:cxn>
                    <a:cxn ang="0">
                      <a:pos x="T8" y="T9"/>
                    </a:cxn>
                    <a:cxn ang="0">
                      <a:pos x="T10" y="T11"/>
                    </a:cxn>
                  </a:cxnLst>
                  <a:rect l="0" t="0" r="r" b="b"/>
                  <a:pathLst>
                    <a:path w="110" h="22">
                      <a:moveTo>
                        <a:pt x="83" y="0"/>
                      </a:moveTo>
                      <a:cubicBezTo>
                        <a:pt x="74" y="4"/>
                        <a:pt x="65" y="6"/>
                        <a:pt x="55" y="6"/>
                      </a:cubicBezTo>
                      <a:cubicBezTo>
                        <a:pt x="45" y="6"/>
                        <a:pt x="35" y="4"/>
                        <a:pt x="27" y="0"/>
                      </a:cubicBezTo>
                      <a:cubicBezTo>
                        <a:pt x="21" y="9"/>
                        <a:pt x="12" y="16"/>
                        <a:pt x="0" y="22"/>
                      </a:cubicBezTo>
                      <a:cubicBezTo>
                        <a:pt x="110" y="22"/>
                        <a:pt x="110" y="22"/>
                        <a:pt x="110" y="22"/>
                      </a:cubicBezTo>
                      <a:cubicBezTo>
                        <a:pt x="98" y="16"/>
                        <a:pt x="89" y="9"/>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00" dirty="0">
                    <a:latin typeface="Segoe UI" pitchFamily="34" charset="0"/>
                  </a:endParaRPr>
                </a:p>
              </p:txBody>
            </p:sp>
            <p:sp>
              <p:nvSpPr>
                <p:cNvPr id="79" name="Freeform 239"/>
                <p:cNvSpPr>
                  <a:spLocks/>
                </p:cNvSpPr>
                <p:nvPr/>
              </p:nvSpPr>
              <p:spPr bwMode="black">
                <a:xfrm>
                  <a:off x="5473700" y="4273550"/>
                  <a:ext cx="395288" cy="127000"/>
                </a:xfrm>
                <a:custGeom>
                  <a:avLst/>
                  <a:gdLst>
                    <a:gd name="T0" fmla="*/ 62 w 62"/>
                    <a:gd name="T1" fmla="*/ 20 h 20"/>
                    <a:gd name="T2" fmla="*/ 59 w 62"/>
                    <a:gd name="T3" fmla="*/ 10 h 20"/>
                    <a:gd name="T4" fmla="*/ 58 w 62"/>
                    <a:gd name="T5" fmla="*/ 8 h 20"/>
                    <a:gd name="T6" fmla="*/ 31 w 62"/>
                    <a:gd name="T7" fmla="*/ 0 h 20"/>
                    <a:gd name="T8" fmla="*/ 4 w 62"/>
                    <a:gd name="T9" fmla="*/ 8 h 20"/>
                    <a:gd name="T10" fmla="*/ 3 w 62"/>
                    <a:gd name="T11" fmla="*/ 10 h 20"/>
                    <a:gd name="T12" fmla="*/ 0 w 62"/>
                    <a:gd name="T13" fmla="*/ 20 h 20"/>
                    <a:gd name="T14" fmla="*/ 31 w 62"/>
                    <a:gd name="T15" fmla="*/ 13 h 20"/>
                    <a:gd name="T16" fmla="*/ 62 w 62"/>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62" y="20"/>
                      </a:moveTo>
                      <a:cubicBezTo>
                        <a:pt x="59" y="10"/>
                        <a:pt x="59" y="10"/>
                        <a:pt x="59" y="10"/>
                      </a:cubicBezTo>
                      <a:cubicBezTo>
                        <a:pt x="59" y="10"/>
                        <a:pt x="58" y="9"/>
                        <a:pt x="58" y="8"/>
                      </a:cubicBezTo>
                      <a:cubicBezTo>
                        <a:pt x="57" y="8"/>
                        <a:pt x="47" y="0"/>
                        <a:pt x="31" y="0"/>
                      </a:cubicBezTo>
                      <a:cubicBezTo>
                        <a:pt x="15" y="0"/>
                        <a:pt x="5" y="8"/>
                        <a:pt x="4" y="8"/>
                      </a:cubicBezTo>
                      <a:cubicBezTo>
                        <a:pt x="3" y="9"/>
                        <a:pt x="3" y="10"/>
                        <a:pt x="3" y="10"/>
                      </a:cubicBezTo>
                      <a:cubicBezTo>
                        <a:pt x="0" y="20"/>
                        <a:pt x="0" y="20"/>
                        <a:pt x="0" y="20"/>
                      </a:cubicBezTo>
                      <a:cubicBezTo>
                        <a:pt x="9" y="15"/>
                        <a:pt x="20" y="13"/>
                        <a:pt x="31" y="13"/>
                      </a:cubicBezTo>
                      <a:cubicBezTo>
                        <a:pt x="42" y="13"/>
                        <a:pt x="52" y="15"/>
                        <a:pt x="6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00" dirty="0">
                    <a:latin typeface="Segoe UI" pitchFamily="34" charset="0"/>
                  </a:endParaRPr>
                </a:p>
              </p:txBody>
            </p:sp>
            <p:sp>
              <p:nvSpPr>
                <p:cNvPr id="80" name="Freeform 240"/>
                <p:cNvSpPr>
                  <a:spLocks noEditPoints="1"/>
                </p:cNvSpPr>
                <p:nvPr/>
              </p:nvSpPr>
              <p:spPr bwMode="black">
                <a:xfrm>
                  <a:off x="5251450" y="4406900"/>
                  <a:ext cx="833438" cy="835025"/>
                </a:xfrm>
                <a:custGeom>
                  <a:avLst/>
                  <a:gdLst>
                    <a:gd name="T0" fmla="*/ 66 w 131"/>
                    <a:gd name="T1" fmla="*/ 131 h 131"/>
                    <a:gd name="T2" fmla="*/ 131 w 131"/>
                    <a:gd name="T3" fmla="*/ 65 h 131"/>
                    <a:gd name="T4" fmla="*/ 66 w 131"/>
                    <a:gd name="T5" fmla="*/ 0 h 131"/>
                    <a:gd name="T6" fmla="*/ 0 w 131"/>
                    <a:gd name="T7" fmla="*/ 65 h 131"/>
                    <a:gd name="T8" fmla="*/ 66 w 131"/>
                    <a:gd name="T9" fmla="*/ 131 h 131"/>
                    <a:gd name="T10" fmla="*/ 66 w 131"/>
                    <a:gd name="T11" fmla="*/ 28 h 131"/>
                    <a:gd name="T12" fmla="*/ 104 w 131"/>
                    <a:gd name="T13" fmla="*/ 65 h 131"/>
                    <a:gd name="T14" fmla="*/ 66 w 131"/>
                    <a:gd name="T15" fmla="*/ 103 h 131"/>
                    <a:gd name="T16" fmla="*/ 28 w 131"/>
                    <a:gd name="T17" fmla="*/ 65 h 131"/>
                    <a:gd name="T18" fmla="*/ 66 w 131"/>
                    <a:gd name="T19" fmla="*/ 2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66" y="131"/>
                      </a:moveTo>
                      <a:cubicBezTo>
                        <a:pt x="102" y="131"/>
                        <a:pt x="131" y="102"/>
                        <a:pt x="131" y="65"/>
                      </a:cubicBezTo>
                      <a:cubicBezTo>
                        <a:pt x="131" y="29"/>
                        <a:pt x="102" y="0"/>
                        <a:pt x="66" y="0"/>
                      </a:cubicBezTo>
                      <a:cubicBezTo>
                        <a:pt x="30" y="0"/>
                        <a:pt x="0" y="29"/>
                        <a:pt x="0" y="65"/>
                      </a:cubicBezTo>
                      <a:cubicBezTo>
                        <a:pt x="0" y="102"/>
                        <a:pt x="30" y="131"/>
                        <a:pt x="66" y="131"/>
                      </a:cubicBezTo>
                      <a:close/>
                      <a:moveTo>
                        <a:pt x="66" y="28"/>
                      </a:moveTo>
                      <a:cubicBezTo>
                        <a:pt x="87" y="28"/>
                        <a:pt x="104" y="45"/>
                        <a:pt x="104" y="65"/>
                      </a:cubicBezTo>
                      <a:cubicBezTo>
                        <a:pt x="104" y="86"/>
                        <a:pt x="87" y="103"/>
                        <a:pt x="66" y="103"/>
                      </a:cubicBezTo>
                      <a:cubicBezTo>
                        <a:pt x="45" y="103"/>
                        <a:pt x="28" y="86"/>
                        <a:pt x="28" y="65"/>
                      </a:cubicBezTo>
                      <a:cubicBezTo>
                        <a:pt x="28" y="45"/>
                        <a:pt x="45" y="28"/>
                        <a:pt x="6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00" dirty="0">
                    <a:latin typeface="Segoe UI" pitchFamily="34" charset="0"/>
                  </a:endParaRPr>
                </a:p>
              </p:txBody>
            </p:sp>
            <p:sp>
              <p:nvSpPr>
                <p:cNvPr id="81" name="Freeform 241"/>
                <p:cNvSpPr>
                  <a:spLocks/>
                </p:cNvSpPr>
                <p:nvPr/>
              </p:nvSpPr>
              <p:spPr bwMode="black">
                <a:xfrm>
                  <a:off x="5499100" y="4656138"/>
                  <a:ext cx="344488" cy="338138"/>
                </a:xfrm>
                <a:custGeom>
                  <a:avLst/>
                  <a:gdLst>
                    <a:gd name="T0" fmla="*/ 27 w 54"/>
                    <a:gd name="T1" fmla="*/ 53 h 53"/>
                    <a:gd name="T2" fmla="*/ 54 w 54"/>
                    <a:gd name="T3" fmla="*/ 26 h 53"/>
                    <a:gd name="T4" fmla="*/ 27 w 54"/>
                    <a:gd name="T5" fmla="*/ 0 h 53"/>
                    <a:gd name="T6" fmla="*/ 25 w 54"/>
                    <a:gd name="T7" fmla="*/ 0 h 53"/>
                    <a:gd name="T8" fmla="*/ 34 w 54"/>
                    <a:gd name="T9" fmla="*/ 13 h 53"/>
                    <a:gd name="T10" fmla="*/ 19 w 54"/>
                    <a:gd name="T11" fmla="*/ 28 h 53"/>
                    <a:gd name="T12" fmla="*/ 4 w 54"/>
                    <a:gd name="T13" fmla="*/ 13 h 53"/>
                    <a:gd name="T14" fmla="*/ 4 w 54"/>
                    <a:gd name="T15" fmla="*/ 12 h 53"/>
                    <a:gd name="T16" fmla="*/ 0 w 54"/>
                    <a:gd name="T17" fmla="*/ 26 h 53"/>
                    <a:gd name="T18" fmla="*/ 27 w 54"/>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3">
                      <a:moveTo>
                        <a:pt x="27" y="53"/>
                      </a:moveTo>
                      <a:cubicBezTo>
                        <a:pt x="42" y="53"/>
                        <a:pt x="54" y="41"/>
                        <a:pt x="54" y="26"/>
                      </a:cubicBezTo>
                      <a:cubicBezTo>
                        <a:pt x="54" y="12"/>
                        <a:pt x="42" y="0"/>
                        <a:pt x="27" y="0"/>
                      </a:cubicBezTo>
                      <a:cubicBezTo>
                        <a:pt x="26" y="0"/>
                        <a:pt x="25" y="0"/>
                        <a:pt x="25" y="0"/>
                      </a:cubicBezTo>
                      <a:cubicBezTo>
                        <a:pt x="30" y="2"/>
                        <a:pt x="34" y="7"/>
                        <a:pt x="34" y="13"/>
                      </a:cubicBezTo>
                      <a:cubicBezTo>
                        <a:pt x="34" y="22"/>
                        <a:pt x="27" y="28"/>
                        <a:pt x="19" y="28"/>
                      </a:cubicBezTo>
                      <a:cubicBezTo>
                        <a:pt x="11" y="28"/>
                        <a:pt x="4" y="22"/>
                        <a:pt x="4" y="13"/>
                      </a:cubicBezTo>
                      <a:cubicBezTo>
                        <a:pt x="4" y="13"/>
                        <a:pt x="4" y="12"/>
                        <a:pt x="4" y="12"/>
                      </a:cubicBezTo>
                      <a:cubicBezTo>
                        <a:pt x="2" y="16"/>
                        <a:pt x="0" y="21"/>
                        <a:pt x="0" y="26"/>
                      </a:cubicBezTo>
                      <a:cubicBezTo>
                        <a:pt x="0" y="41"/>
                        <a:pt x="12" y="53"/>
                        <a:pt x="2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00" dirty="0">
                    <a:latin typeface="Segoe UI" pitchFamily="34" charset="0"/>
                  </a:endParaRPr>
                </a:p>
              </p:txBody>
            </p:sp>
            <p:sp>
              <p:nvSpPr>
                <p:cNvPr id="82" name="Freeform 242"/>
                <p:cNvSpPr>
                  <a:spLocks/>
                </p:cNvSpPr>
                <p:nvPr/>
              </p:nvSpPr>
              <p:spPr bwMode="black">
                <a:xfrm>
                  <a:off x="5187950" y="5414963"/>
                  <a:ext cx="960438" cy="88900"/>
                </a:xfrm>
                <a:custGeom>
                  <a:avLst/>
                  <a:gdLst>
                    <a:gd name="T0" fmla="*/ 149 w 151"/>
                    <a:gd name="T1" fmla="*/ 0 h 14"/>
                    <a:gd name="T2" fmla="*/ 3 w 151"/>
                    <a:gd name="T3" fmla="*/ 0 h 14"/>
                    <a:gd name="T4" fmla="*/ 0 w 151"/>
                    <a:gd name="T5" fmla="*/ 3 h 14"/>
                    <a:gd name="T6" fmla="*/ 0 w 151"/>
                    <a:gd name="T7" fmla="*/ 12 h 14"/>
                    <a:gd name="T8" fmla="*/ 3 w 151"/>
                    <a:gd name="T9" fmla="*/ 14 h 14"/>
                    <a:gd name="T10" fmla="*/ 149 w 151"/>
                    <a:gd name="T11" fmla="*/ 14 h 14"/>
                    <a:gd name="T12" fmla="*/ 151 w 151"/>
                    <a:gd name="T13" fmla="*/ 12 h 14"/>
                    <a:gd name="T14" fmla="*/ 151 w 151"/>
                    <a:gd name="T15" fmla="*/ 3 h 14"/>
                    <a:gd name="T16" fmla="*/ 149 w 151"/>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4">
                      <a:moveTo>
                        <a:pt x="149" y="0"/>
                      </a:moveTo>
                      <a:cubicBezTo>
                        <a:pt x="3" y="0"/>
                        <a:pt x="3" y="0"/>
                        <a:pt x="3" y="0"/>
                      </a:cubicBezTo>
                      <a:cubicBezTo>
                        <a:pt x="1" y="0"/>
                        <a:pt x="0" y="1"/>
                        <a:pt x="0" y="3"/>
                      </a:cubicBezTo>
                      <a:cubicBezTo>
                        <a:pt x="0" y="12"/>
                        <a:pt x="0" y="12"/>
                        <a:pt x="0" y="12"/>
                      </a:cubicBezTo>
                      <a:cubicBezTo>
                        <a:pt x="0" y="13"/>
                        <a:pt x="1" y="14"/>
                        <a:pt x="3" y="14"/>
                      </a:cubicBezTo>
                      <a:cubicBezTo>
                        <a:pt x="149" y="14"/>
                        <a:pt x="149" y="14"/>
                        <a:pt x="149" y="14"/>
                      </a:cubicBezTo>
                      <a:cubicBezTo>
                        <a:pt x="150" y="14"/>
                        <a:pt x="151" y="13"/>
                        <a:pt x="151" y="12"/>
                      </a:cubicBezTo>
                      <a:cubicBezTo>
                        <a:pt x="151" y="3"/>
                        <a:pt x="151" y="3"/>
                        <a:pt x="151" y="3"/>
                      </a:cubicBezTo>
                      <a:cubicBezTo>
                        <a:pt x="151" y="1"/>
                        <a:pt x="150"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00" dirty="0">
                    <a:latin typeface="Segoe UI" pitchFamily="34" charset="0"/>
                  </a:endParaRPr>
                </a:p>
              </p:txBody>
            </p:sp>
          </p:grpSp>
        </p:grpSp>
        <p:grpSp>
          <p:nvGrpSpPr>
            <p:cNvPr id="55" name="Group 65"/>
            <p:cNvGrpSpPr/>
            <p:nvPr/>
          </p:nvGrpSpPr>
          <p:grpSpPr>
            <a:xfrm>
              <a:off x="10682358" y="4892707"/>
              <a:ext cx="1203254" cy="1203293"/>
              <a:chOff x="10572162" y="2895600"/>
              <a:chExt cx="1203254" cy="1203293"/>
            </a:xfrm>
          </p:grpSpPr>
          <p:sp>
            <p:nvSpPr>
              <p:cNvPr id="74" name="Rectangle 66"/>
              <p:cNvSpPr/>
              <p:nvPr/>
            </p:nvSpPr>
            <p:spPr bwMode="auto">
              <a:xfrm>
                <a:off x="10572162" y="2895600"/>
                <a:ext cx="1203254" cy="1203293"/>
              </a:xfrm>
              <a:prstGeom prst="rect">
                <a:avLst/>
              </a:prstGeom>
              <a:solidFill>
                <a:srgbClr val="09549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31939" fontAlgn="base">
                  <a:spcBef>
                    <a:spcPct val="0"/>
                  </a:spcBef>
                  <a:spcAft>
                    <a:spcPct val="0"/>
                  </a:spcAft>
                </a:pPr>
                <a:r>
                  <a:rPr lang="zh-CN" altLang="en-US" sz="14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弹性</a:t>
                </a:r>
                <a:endParaRPr lang="en-US" sz="14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5" name="Freeform 78"/>
              <p:cNvSpPr>
                <a:spLocks noEditPoints="1"/>
              </p:cNvSpPr>
              <p:nvPr/>
            </p:nvSpPr>
            <p:spPr bwMode="black">
              <a:xfrm>
                <a:off x="10866766" y="3059327"/>
                <a:ext cx="614046" cy="58765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400" dirty="0">
                  <a:latin typeface="Segoe UI" pitchFamily="34" charset="0"/>
                </a:endParaRPr>
              </a:p>
            </p:txBody>
          </p:sp>
        </p:grpSp>
        <p:grpSp>
          <p:nvGrpSpPr>
            <p:cNvPr id="56" name="Group 68"/>
            <p:cNvGrpSpPr/>
            <p:nvPr/>
          </p:nvGrpSpPr>
          <p:grpSpPr>
            <a:xfrm>
              <a:off x="6860078" y="4892707"/>
              <a:ext cx="1203253" cy="1203293"/>
              <a:chOff x="6749882" y="2895600"/>
              <a:chExt cx="1203253" cy="1203293"/>
            </a:xfrm>
          </p:grpSpPr>
          <p:sp>
            <p:nvSpPr>
              <p:cNvPr id="69" name="Rectangle 69"/>
              <p:cNvSpPr/>
              <p:nvPr/>
            </p:nvSpPr>
            <p:spPr bwMode="auto">
              <a:xfrm>
                <a:off x="6749882" y="2895600"/>
                <a:ext cx="1203253" cy="1203293"/>
              </a:xfrm>
              <a:prstGeom prst="rect">
                <a:avLst/>
              </a:prstGeom>
              <a:solidFill>
                <a:srgbClr val="09549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31939" fontAlgn="base">
                  <a:spcBef>
                    <a:spcPct val="0"/>
                  </a:spcBef>
                  <a:spcAft>
                    <a:spcPct val="0"/>
                  </a:spcAft>
                </a:pPr>
                <a:r>
                  <a:rPr lang="zh-CN" altLang="en-US" sz="14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易管理性</a:t>
                </a:r>
                <a:endParaRPr lang="en-US" sz="14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70" name="Group 70"/>
              <p:cNvGrpSpPr/>
              <p:nvPr/>
            </p:nvGrpSpPr>
            <p:grpSpPr bwMode="black">
              <a:xfrm>
                <a:off x="6990892" y="3097999"/>
                <a:ext cx="721231" cy="586753"/>
                <a:chOff x="5184775" y="225425"/>
                <a:chExt cx="1500188" cy="1220788"/>
              </a:xfrm>
              <a:solidFill>
                <a:srgbClr val="FFFFFF"/>
              </a:solidFill>
            </p:grpSpPr>
            <p:sp>
              <p:nvSpPr>
                <p:cNvPr id="7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00" dirty="0">
                    <a:latin typeface="Segoe UI" pitchFamily="34" charset="0"/>
                  </a:endParaRPr>
                </a:p>
              </p:txBody>
            </p:sp>
            <p:sp>
              <p:nvSpPr>
                <p:cNvPr id="7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00" dirty="0">
                    <a:latin typeface="Segoe UI" pitchFamily="34" charset="0"/>
                  </a:endParaRPr>
                </a:p>
              </p:txBody>
            </p:sp>
            <p:sp>
              <p:nvSpPr>
                <p:cNvPr id="7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00" dirty="0">
                    <a:latin typeface="Segoe UI" pitchFamily="34" charset="0"/>
                  </a:endParaRPr>
                </a:p>
              </p:txBody>
            </p:sp>
          </p:grpSp>
        </p:grpSp>
        <p:grpSp>
          <p:nvGrpSpPr>
            <p:cNvPr id="57" name="Group 74"/>
            <p:cNvGrpSpPr/>
            <p:nvPr/>
          </p:nvGrpSpPr>
          <p:grpSpPr>
            <a:xfrm>
              <a:off x="1763702" y="4892707"/>
              <a:ext cx="1203253" cy="1203293"/>
              <a:chOff x="1653506" y="2895600"/>
              <a:chExt cx="1203253" cy="1203293"/>
            </a:xfrm>
          </p:grpSpPr>
          <p:sp>
            <p:nvSpPr>
              <p:cNvPr id="67" name="Rectangle 75"/>
              <p:cNvSpPr/>
              <p:nvPr/>
            </p:nvSpPr>
            <p:spPr bwMode="auto">
              <a:xfrm>
                <a:off x="1653506" y="2895600"/>
                <a:ext cx="1203253" cy="1203293"/>
              </a:xfrm>
              <a:prstGeom prst="rect">
                <a:avLst/>
              </a:prstGeom>
              <a:solidFill>
                <a:srgbClr val="09549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31939" fontAlgn="base">
                  <a:spcBef>
                    <a:spcPct val="0"/>
                  </a:spcBef>
                  <a:spcAft>
                    <a:spcPct val="0"/>
                  </a:spcAft>
                </a:pPr>
                <a:r>
                  <a:rPr lang="zh-CN" altLang="en-US" sz="14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高质量</a:t>
                </a:r>
                <a:endParaRPr lang="en-US" sz="14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Freeform 14"/>
              <p:cNvSpPr>
                <a:spLocks noEditPoints="1"/>
              </p:cNvSpPr>
              <p:nvPr/>
            </p:nvSpPr>
            <p:spPr bwMode="black">
              <a:xfrm>
                <a:off x="2027778" y="3183723"/>
                <a:ext cx="454708" cy="403860"/>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400" dirty="0">
                  <a:latin typeface="Segoe UI" pitchFamily="34" charset="0"/>
                </a:endParaRPr>
              </a:p>
            </p:txBody>
          </p:sp>
        </p:grpSp>
        <p:grpSp>
          <p:nvGrpSpPr>
            <p:cNvPr id="58" name="Group 77"/>
            <p:cNvGrpSpPr/>
            <p:nvPr/>
          </p:nvGrpSpPr>
          <p:grpSpPr>
            <a:xfrm>
              <a:off x="489608" y="4892707"/>
              <a:ext cx="1203253" cy="1203293"/>
              <a:chOff x="379412" y="2895600"/>
              <a:chExt cx="1203253" cy="1203293"/>
            </a:xfrm>
          </p:grpSpPr>
          <p:sp>
            <p:nvSpPr>
              <p:cNvPr id="65" name="Rectangle 78"/>
              <p:cNvSpPr/>
              <p:nvPr/>
            </p:nvSpPr>
            <p:spPr bwMode="auto">
              <a:xfrm>
                <a:off x="379412" y="2895600"/>
                <a:ext cx="1203253" cy="1203293"/>
              </a:xfrm>
              <a:prstGeom prst="rect">
                <a:avLst/>
              </a:prstGeom>
              <a:solidFill>
                <a:srgbClr val="09549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31939" fontAlgn="base">
                  <a:spcBef>
                    <a:spcPct val="0"/>
                  </a:spcBef>
                  <a:spcAft>
                    <a:spcPct val="0"/>
                  </a:spcAft>
                  <a:defRPr/>
                </a:pPr>
                <a:r>
                  <a:rPr lang="zh-CN" altLang="en-US" sz="14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rPr>
                  <a:t>良好</a:t>
                </a:r>
                <a:r>
                  <a:rPr lang="zh-CN" altLang="en-US" sz="14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的支持性</a:t>
                </a:r>
                <a:endParaRPr lang="en-US" sz="14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6" name="Freeform 25"/>
              <p:cNvSpPr>
                <a:spLocks noEditPoints="1"/>
              </p:cNvSpPr>
              <p:nvPr/>
            </p:nvSpPr>
            <p:spPr bwMode="black">
              <a:xfrm>
                <a:off x="642562" y="3123981"/>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400" dirty="0">
                  <a:latin typeface="Segoe UI" pitchFamily="34" charset="0"/>
                </a:endParaRPr>
              </a:p>
            </p:txBody>
          </p:sp>
        </p:grpSp>
        <p:grpSp>
          <p:nvGrpSpPr>
            <p:cNvPr id="59" name="Group 80"/>
            <p:cNvGrpSpPr/>
            <p:nvPr/>
          </p:nvGrpSpPr>
          <p:grpSpPr>
            <a:xfrm>
              <a:off x="4311890" y="4892707"/>
              <a:ext cx="1203253" cy="1203293"/>
              <a:chOff x="4201694" y="2895600"/>
              <a:chExt cx="1203253" cy="1203293"/>
            </a:xfrm>
          </p:grpSpPr>
          <p:sp>
            <p:nvSpPr>
              <p:cNvPr id="63" name="Rectangle 81"/>
              <p:cNvSpPr/>
              <p:nvPr/>
            </p:nvSpPr>
            <p:spPr bwMode="auto">
              <a:xfrm>
                <a:off x="4201694" y="2895600"/>
                <a:ext cx="1203253" cy="1203293"/>
              </a:xfrm>
              <a:prstGeom prst="rect">
                <a:avLst/>
              </a:prstGeom>
              <a:solidFill>
                <a:srgbClr val="09549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31939" fontAlgn="base">
                  <a:spcBef>
                    <a:spcPct val="0"/>
                  </a:spcBef>
                  <a:spcAft>
                    <a:spcPct val="0"/>
                  </a:spcAft>
                </a:pPr>
                <a:r>
                  <a:rPr lang="zh-CN" altLang="en-US" sz="14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容灾性</a:t>
                </a:r>
                <a:endParaRPr lang="en-US" sz="14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4" name="Freeform 83"/>
              <p:cNvSpPr>
                <a:spLocks noEditPoints="1"/>
              </p:cNvSpPr>
              <p:nvPr/>
            </p:nvSpPr>
            <p:spPr bwMode="black">
              <a:xfrm>
                <a:off x="4551796" y="2971800"/>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400" dirty="0">
                  <a:latin typeface="Segoe UI" pitchFamily="34" charset="0"/>
                </a:endParaRPr>
              </a:p>
            </p:txBody>
          </p:sp>
        </p:grpSp>
        <p:grpSp>
          <p:nvGrpSpPr>
            <p:cNvPr id="60" name="Group 83"/>
            <p:cNvGrpSpPr/>
            <p:nvPr/>
          </p:nvGrpSpPr>
          <p:grpSpPr>
            <a:xfrm>
              <a:off x="8134172" y="4892707"/>
              <a:ext cx="1203253" cy="1203293"/>
              <a:chOff x="8023976" y="2895600"/>
              <a:chExt cx="1203253" cy="1203293"/>
            </a:xfrm>
          </p:grpSpPr>
          <p:sp>
            <p:nvSpPr>
              <p:cNvPr id="61" name="Rectangle 84"/>
              <p:cNvSpPr/>
              <p:nvPr/>
            </p:nvSpPr>
            <p:spPr bwMode="auto">
              <a:xfrm>
                <a:off x="8023976" y="2895600"/>
                <a:ext cx="1203253" cy="1203293"/>
              </a:xfrm>
              <a:prstGeom prst="rect">
                <a:avLst/>
              </a:prstGeom>
              <a:solidFill>
                <a:srgbClr val="095492"/>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31939" fontAlgn="base">
                  <a:spcBef>
                    <a:spcPct val="0"/>
                  </a:spcBef>
                  <a:spcAft>
                    <a:spcPct val="0"/>
                  </a:spcAft>
                </a:pPr>
                <a:r>
                  <a:rPr lang="zh-CN" altLang="en-US" sz="1400" kern="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      易操作</a:t>
                </a:r>
                <a:endParaRPr lang="en-US" sz="1400"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2" name="Freeform 74"/>
              <p:cNvSpPr>
                <a:spLocks noEditPoints="1"/>
              </p:cNvSpPr>
              <p:nvPr/>
            </p:nvSpPr>
            <p:spPr bwMode="black">
              <a:xfrm>
                <a:off x="8332632" y="3074069"/>
                <a:ext cx="585939" cy="501208"/>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400" dirty="0">
                  <a:latin typeface="Segoe UI" pitchFamily="34" charset="0"/>
                </a:endParaRPr>
              </a:p>
            </p:txBody>
          </p:sp>
        </p:grpSp>
      </p:grpSp>
      <p:sp>
        <p:nvSpPr>
          <p:cNvPr id="91" name="Rectangle 46"/>
          <p:cNvSpPr/>
          <p:nvPr/>
        </p:nvSpPr>
        <p:spPr bwMode="auto">
          <a:xfrm>
            <a:off x="503014" y="1451111"/>
            <a:ext cx="2724679" cy="2724679"/>
          </a:xfrm>
          <a:prstGeom prst="rect">
            <a:avLst/>
          </a:prstGeom>
          <a:solidFill>
            <a:srgbClr val="095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zh-CN" altLang="en-US" sz="3200" dirty="0">
                <a:gradFill>
                  <a:gsLst>
                    <a:gs pos="0">
                      <a:srgbClr val="FFFFFF"/>
                    </a:gs>
                    <a:gs pos="100000">
                      <a:srgbClr val="FFFFFF"/>
                    </a:gs>
                  </a:gsLst>
                  <a:lin ang="5400000" scaled="0"/>
                </a:gradFill>
              </a:rPr>
              <a:t>开发</a:t>
            </a:r>
            <a:r>
              <a:rPr lang="zh-CN" altLang="en-US" sz="3200" dirty="0" smtClean="0">
                <a:gradFill>
                  <a:gsLst>
                    <a:gs pos="0">
                      <a:srgbClr val="FFFFFF"/>
                    </a:gs>
                    <a:gs pos="100000">
                      <a:srgbClr val="FFFFFF"/>
                    </a:gs>
                  </a:gsLst>
                  <a:lin ang="5400000" scaled="0"/>
                </a:gradFill>
              </a:rPr>
              <a:t>设计</a:t>
            </a:r>
            <a:endParaRPr lang="en-US" sz="3200" dirty="0">
              <a:gradFill>
                <a:gsLst>
                  <a:gs pos="0">
                    <a:srgbClr val="FFFFFF"/>
                  </a:gs>
                  <a:gs pos="100000">
                    <a:srgbClr val="FFFFFF"/>
                  </a:gs>
                </a:gsLst>
                <a:lin ang="5400000" scaled="0"/>
              </a:gradFill>
            </a:endParaRPr>
          </a:p>
        </p:txBody>
      </p:sp>
      <p:pic>
        <p:nvPicPr>
          <p:cNvPr id="93" name="图片 92"/>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52654" y="1804809"/>
            <a:ext cx="1625397" cy="1625397"/>
          </a:xfrm>
          <a:prstGeom prst="rect">
            <a:avLst/>
          </a:prstGeom>
        </p:spPr>
      </p:pic>
      <p:pic>
        <p:nvPicPr>
          <p:cNvPr id="3" name="图片 2"/>
          <p:cNvPicPr>
            <a:picLocks noChangeAspect="1"/>
          </p:cNvPicPr>
          <p:nvPr/>
        </p:nvPicPr>
        <p:blipFill>
          <a:blip r:embed="rId3"/>
          <a:stretch>
            <a:fillRect/>
          </a:stretch>
        </p:blipFill>
        <p:spPr>
          <a:xfrm>
            <a:off x="4785406" y="1739940"/>
            <a:ext cx="7505700" cy="226695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445" y="2456311"/>
            <a:ext cx="7562850" cy="1777307"/>
          </a:xfrm>
          <a:prstGeom prst="rect">
            <a:avLst/>
          </a:prstGeom>
        </p:spPr>
      </p:pic>
      <p:pic>
        <p:nvPicPr>
          <p:cNvPr id="5" name="图片 4"/>
          <p:cNvPicPr>
            <a:picLocks noChangeAspect="1"/>
          </p:cNvPicPr>
          <p:nvPr/>
        </p:nvPicPr>
        <p:blipFill>
          <a:blip r:embed="rId5"/>
          <a:stretch>
            <a:fillRect/>
          </a:stretch>
        </p:blipFill>
        <p:spPr>
          <a:xfrm>
            <a:off x="1923180" y="3023866"/>
            <a:ext cx="5480760" cy="3834134"/>
          </a:xfrm>
          <a:prstGeom prst="rect">
            <a:avLst/>
          </a:prstGeom>
        </p:spPr>
      </p:pic>
      <p:pic>
        <p:nvPicPr>
          <p:cNvPr id="6" name="图片 5"/>
          <p:cNvPicPr>
            <a:picLocks noChangeAspect="1"/>
          </p:cNvPicPr>
          <p:nvPr/>
        </p:nvPicPr>
        <p:blipFill>
          <a:blip r:embed="rId6"/>
          <a:stretch>
            <a:fillRect/>
          </a:stretch>
        </p:blipFill>
        <p:spPr>
          <a:xfrm>
            <a:off x="5679311" y="3151208"/>
            <a:ext cx="5470198" cy="3845688"/>
          </a:xfrm>
          <a:prstGeom prst="rect">
            <a:avLst/>
          </a:prstGeom>
        </p:spPr>
      </p:pic>
    </p:spTree>
    <p:extLst>
      <p:ext uri="{BB962C8B-B14F-4D97-AF65-F5344CB8AC3E}">
        <p14:creationId xmlns:p14="http://schemas.microsoft.com/office/powerpoint/2010/main" val="310984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 calcmode="lin" valueType="num">
                                      <p:cBhvr additive="base">
                                        <p:cTn id="7" dur="500" fill="hold"/>
                                        <p:tgtEl>
                                          <p:spTgt spid="5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0">
                                            <p:txEl>
                                              <p:pRg st="1" end="1"/>
                                            </p:txEl>
                                          </p:spTgt>
                                        </p:tgtEl>
                                        <p:attrNameLst>
                                          <p:attrName>style.visibility</p:attrName>
                                        </p:attrNameLst>
                                      </p:cBhvr>
                                      <p:to>
                                        <p:strVal val="visible"/>
                                      </p:to>
                                    </p:set>
                                    <p:anim calcmode="lin" valueType="num">
                                      <p:cBhvr additive="base">
                                        <p:cTn id="21" dur="500" fill="hold"/>
                                        <p:tgtEl>
                                          <p:spTgt spid="50">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50">
                                            <p:txEl>
                                              <p:pRg st="2" end="2"/>
                                            </p:txEl>
                                          </p:spTgt>
                                        </p:tgtEl>
                                        <p:attrNameLst>
                                          <p:attrName>style.visibility</p:attrName>
                                        </p:attrNameLst>
                                      </p:cBhvr>
                                      <p:to>
                                        <p:strVal val="visible"/>
                                      </p:to>
                                    </p:set>
                                    <p:anim calcmode="lin" valueType="num">
                                      <p:cBhvr additive="base">
                                        <p:cTn id="35" dur="500" fill="hold"/>
                                        <p:tgtEl>
                                          <p:spTgt spid="50">
                                            <p:txEl>
                                              <p:pRg st="2" end="2"/>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5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50">
                                            <p:txEl>
                                              <p:pRg st="3" end="3"/>
                                            </p:txEl>
                                          </p:spTgt>
                                        </p:tgtEl>
                                        <p:attrNameLst>
                                          <p:attrName>style.visibility</p:attrName>
                                        </p:attrNameLst>
                                      </p:cBhvr>
                                      <p:to>
                                        <p:strVal val="visible"/>
                                      </p:to>
                                    </p:set>
                                    <p:anim calcmode="lin" valueType="num">
                                      <p:cBhvr additive="base">
                                        <p:cTn id="49" dur="500" fill="hold"/>
                                        <p:tgtEl>
                                          <p:spTgt spid="50">
                                            <p:txEl>
                                              <p:pRg st="3" end="3"/>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需求分析（概要分析）</a:t>
            </a:r>
            <a:endParaRPr lang="en-US" dirty="0">
              <a:solidFill>
                <a:schemeClr val="bg1"/>
              </a:solidFill>
            </a:endParaRPr>
          </a:p>
        </p:txBody>
      </p:sp>
      <p:pic>
        <p:nvPicPr>
          <p:cNvPr id="6" name="图片 5"/>
          <p:cNvPicPr>
            <a:picLocks noChangeAspect="1"/>
          </p:cNvPicPr>
          <p:nvPr/>
        </p:nvPicPr>
        <p:blipFill>
          <a:blip r:embed="rId2"/>
          <a:stretch>
            <a:fillRect/>
          </a:stretch>
        </p:blipFill>
        <p:spPr>
          <a:xfrm>
            <a:off x="446470" y="1745185"/>
            <a:ext cx="4400550" cy="3552825"/>
          </a:xfrm>
          <a:prstGeom prst="rect">
            <a:avLst/>
          </a:prstGeom>
        </p:spPr>
      </p:pic>
      <p:pic>
        <p:nvPicPr>
          <p:cNvPr id="7" name="图片 6"/>
          <p:cNvPicPr>
            <a:picLocks noChangeAspect="1"/>
          </p:cNvPicPr>
          <p:nvPr/>
        </p:nvPicPr>
        <p:blipFill>
          <a:blip r:embed="rId3"/>
          <a:stretch>
            <a:fillRect/>
          </a:stretch>
        </p:blipFill>
        <p:spPr>
          <a:xfrm>
            <a:off x="5558380" y="1285875"/>
            <a:ext cx="6191250" cy="4286250"/>
          </a:xfrm>
          <a:prstGeom prst="rect">
            <a:avLst/>
          </a:prstGeom>
        </p:spPr>
      </p:pic>
    </p:spTree>
    <p:extLst>
      <p:ext uri="{BB962C8B-B14F-4D97-AF65-F5344CB8AC3E}">
        <p14:creationId xmlns:p14="http://schemas.microsoft.com/office/powerpoint/2010/main" val="268500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需求分析（详细设计）</a:t>
            </a:r>
            <a:endParaRPr lang="en-US" dirty="0">
              <a:solidFill>
                <a:schemeClr val="bg1"/>
              </a:solidFill>
            </a:endParaRPr>
          </a:p>
        </p:txBody>
      </p:sp>
      <p:pic>
        <p:nvPicPr>
          <p:cNvPr id="3" name="图片 2"/>
          <p:cNvPicPr>
            <a:picLocks noChangeAspect="1"/>
          </p:cNvPicPr>
          <p:nvPr/>
        </p:nvPicPr>
        <p:blipFill>
          <a:blip r:embed="rId2"/>
          <a:stretch>
            <a:fillRect/>
          </a:stretch>
        </p:blipFill>
        <p:spPr>
          <a:xfrm>
            <a:off x="639153" y="2506718"/>
            <a:ext cx="4028280" cy="2542439"/>
          </a:xfrm>
          <a:prstGeom prst="rect">
            <a:avLst/>
          </a:prstGeom>
        </p:spPr>
      </p:pic>
      <p:pic>
        <p:nvPicPr>
          <p:cNvPr id="4" name="图片 3"/>
          <p:cNvPicPr>
            <a:picLocks noChangeAspect="1"/>
          </p:cNvPicPr>
          <p:nvPr/>
        </p:nvPicPr>
        <p:blipFill>
          <a:blip r:embed="rId3"/>
          <a:stretch>
            <a:fillRect/>
          </a:stretch>
        </p:blipFill>
        <p:spPr>
          <a:xfrm>
            <a:off x="5822566" y="1228725"/>
            <a:ext cx="5686425" cy="2200275"/>
          </a:xfrm>
          <a:prstGeom prst="rect">
            <a:avLst/>
          </a:prstGeom>
        </p:spPr>
      </p:pic>
      <p:pic>
        <p:nvPicPr>
          <p:cNvPr id="5" name="图片 4"/>
          <p:cNvPicPr>
            <a:picLocks noChangeAspect="1"/>
          </p:cNvPicPr>
          <p:nvPr/>
        </p:nvPicPr>
        <p:blipFill>
          <a:blip r:embed="rId4"/>
          <a:stretch>
            <a:fillRect/>
          </a:stretch>
        </p:blipFill>
        <p:spPr>
          <a:xfrm>
            <a:off x="5810250" y="3643969"/>
            <a:ext cx="6057900" cy="3038475"/>
          </a:xfrm>
          <a:prstGeom prst="rect">
            <a:avLst/>
          </a:prstGeom>
        </p:spPr>
      </p:pic>
    </p:spTree>
    <p:extLst>
      <p:ext uri="{BB962C8B-B14F-4D97-AF65-F5344CB8AC3E}">
        <p14:creationId xmlns:p14="http://schemas.microsoft.com/office/powerpoint/2010/main" val="30706786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137259" y="2281272"/>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zh-CN" altLang="en-US" dirty="0" smtClean="0"/>
              <a:t>具体实现</a:t>
            </a:r>
            <a:endParaRPr lang="en-US" dirty="0"/>
          </a:p>
        </p:txBody>
      </p:sp>
      <p:sp>
        <p:nvSpPr>
          <p:cNvPr id="3" name="Content Placeholder 2"/>
          <p:cNvSpPr txBox="1">
            <a:spLocks/>
          </p:cNvSpPr>
          <p:nvPr/>
        </p:nvSpPr>
        <p:spPr>
          <a:xfrm>
            <a:off x="5120022" y="3097900"/>
            <a:ext cx="6222365" cy="264160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0375" indent="-457200">
              <a:buFont typeface="Wingdings" pitchFamily="2" charset="2"/>
              <a:buChar char="ß"/>
            </a:pPr>
            <a:r>
              <a:rPr lang="zh-CN" altLang="en-US" sz="2800" dirty="0" smtClean="0">
                <a:solidFill>
                  <a:schemeClr val="bg1">
                    <a:alpha val="99000"/>
                  </a:schemeClr>
                </a:solidFill>
              </a:rPr>
              <a:t>编写</a:t>
            </a:r>
            <a:r>
              <a:rPr lang="en-US" altLang="zh-CN" sz="2800" dirty="0" smtClean="0">
                <a:solidFill>
                  <a:schemeClr val="bg1">
                    <a:alpha val="99000"/>
                  </a:schemeClr>
                </a:solidFill>
              </a:rPr>
              <a:t>REXX</a:t>
            </a:r>
            <a:r>
              <a:rPr lang="zh-CN" altLang="en-US" sz="2800" dirty="0" smtClean="0">
                <a:solidFill>
                  <a:schemeClr val="bg1">
                    <a:alpha val="99000"/>
                  </a:schemeClr>
                </a:solidFill>
              </a:rPr>
              <a:t>生成测试数据</a:t>
            </a:r>
            <a:endParaRPr lang="en-US" sz="2800" dirty="0" smtClean="0">
              <a:solidFill>
                <a:schemeClr val="bg1">
                  <a:alpha val="99000"/>
                </a:schemeClr>
              </a:solidFill>
            </a:endParaRPr>
          </a:p>
          <a:p>
            <a:pPr marL="460375" indent="-457200">
              <a:buFont typeface="Wingdings" pitchFamily="2" charset="2"/>
              <a:buChar char="ß"/>
            </a:pPr>
            <a:r>
              <a:rPr lang="en-US" sz="2800" dirty="0" smtClean="0">
                <a:solidFill>
                  <a:schemeClr val="bg1">
                    <a:alpha val="99000"/>
                  </a:schemeClr>
                </a:solidFill>
              </a:rPr>
              <a:t>COBOL</a:t>
            </a:r>
            <a:r>
              <a:rPr lang="zh-CN" altLang="en-US" sz="2800" dirty="0" smtClean="0">
                <a:solidFill>
                  <a:schemeClr val="bg1">
                    <a:alpha val="99000"/>
                  </a:schemeClr>
                </a:solidFill>
              </a:rPr>
              <a:t>处理后台业务逻辑</a:t>
            </a:r>
            <a:endParaRPr lang="en-US" sz="2800" dirty="0" smtClean="0">
              <a:solidFill>
                <a:schemeClr val="bg1">
                  <a:alpha val="99000"/>
                </a:schemeClr>
              </a:solidFill>
            </a:endParaRPr>
          </a:p>
          <a:p>
            <a:pPr marL="460375" indent="-457200">
              <a:buFont typeface="Wingdings" pitchFamily="2" charset="2"/>
              <a:buChar char="ß"/>
            </a:pPr>
            <a:r>
              <a:rPr lang="zh-CN" altLang="en-US" sz="2800" dirty="0" smtClean="0">
                <a:solidFill>
                  <a:schemeClr val="bg1">
                    <a:alpha val="99000"/>
                  </a:schemeClr>
                </a:solidFill>
              </a:rPr>
              <a:t>账单日输出用户账单信息</a:t>
            </a:r>
            <a:endParaRPr lang="en-US" sz="2800" dirty="0">
              <a:solidFill>
                <a:schemeClr val="bg1">
                  <a:alpha val="99000"/>
                </a:schemeClr>
              </a:solidFill>
            </a:endParaRP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072" y="2178241"/>
            <a:ext cx="3193859" cy="3193859"/>
          </a:xfrm>
          <a:prstGeom prst="rect">
            <a:avLst/>
          </a:prstGeom>
        </p:spPr>
      </p:pic>
      <p:sp>
        <p:nvSpPr>
          <p:cNvPr id="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zh-CN" altLang="en-US" dirty="0" smtClean="0">
                <a:solidFill>
                  <a:schemeClr val="bg1"/>
                </a:solidFill>
              </a:rPr>
              <a:t>系统实现</a:t>
            </a:r>
            <a:endParaRPr lang="en-US" dirty="0">
              <a:solidFill>
                <a:schemeClr val="bg1"/>
              </a:solidFill>
            </a:endParaRPr>
          </a:p>
        </p:txBody>
      </p:sp>
      <p:pic>
        <p:nvPicPr>
          <p:cNvPr id="11" name="图片 10"/>
          <p:cNvPicPr>
            <a:picLocks noChangeAspect="1"/>
          </p:cNvPicPr>
          <p:nvPr/>
        </p:nvPicPr>
        <p:blipFill>
          <a:blip r:embed="rId3"/>
          <a:stretch>
            <a:fillRect/>
          </a:stretch>
        </p:blipFill>
        <p:spPr>
          <a:xfrm>
            <a:off x="4334719" y="1833080"/>
            <a:ext cx="5791200" cy="3724275"/>
          </a:xfrm>
          <a:prstGeom prst="rect">
            <a:avLst/>
          </a:prstGeom>
        </p:spPr>
      </p:pic>
      <p:pic>
        <p:nvPicPr>
          <p:cNvPr id="12" name="图片 11"/>
          <p:cNvPicPr>
            <a:picLocks noChangeAspect="1"/>
          </p:cNvPicPr>
          <p:nvPr/>
        </p:nvPicPr>
        <p:blipFill>
          <a:blip r:embed="rId4"/>
          <a:stretch>
            <a:fillRect/>
          </a:stretch>
        </p:blipFill>
        <p:spPr>
          <a:xfrm>
            <a:off x="4327244" y="2119735"/>
            <a:ext cx="5829300" cy="3752850"/>
          </a:xfrm>
          <a:prstGeom prst="rect">
            <a:avLst/>
          </a:prstGeom>
        </p:spPr>
      </p:pic>
      <p:pic>
        <p:nvPicPr>
          <p:cNvPr id="13" name="图片 12"/>
          <p:cNvPicPr>
            <a:picLocks noChangeAspect="1"/>
          </p:cNvPicPr>
          <p:nvPr/>
        </p:nvPicPr>
        <p:blipFill>
          <a:blip r:embed="rId5"/>
          <a:stretch>
            <a:fillRect/>
          </a:stretch>
        </p:blipFill>
        <p:spPr>
          <a:xfrm>
            <a:off x="5233566" y="1502538"/>
            <a:ext cx="4248150" cy="4686300"/>
          </a:xfrm>
          <a:prstGeom prst="rect">
            <a:avLst/>
          </a:prstGeom>
        </p:spPr>
      </p:pic>
      <p:pic>
        <p:nvPicPr>
          <p:cNvPr id="14" name="图片 13"/>
          <p:cNvPicPr>
            <a:picLocks noChangeAspect="1"/>
          </p:cNvPicPr>
          <p:nvPr/>
        </p:nvPicPr>
        <p:blipFill>
          <a:blip r:embed="rId6"/>
          <a:stretch>
            <a:fillRect/>
          </a:stretch>
        </p:blipFill>
        <p:spPr>
          <a:xfrm>
            <a:off x="4346294" y="2509175"/>
            <a:ext cx="5791200" cy="3714750"/>
          </a:xfrm>
          <a:prstGeom prst="rect">
            <a:avLst/>
          </a:prstGeom>
        </p:spPr>
      </p:pic>
    </p:spTree>
    <p:extLst>
      <p:ext uri="{BB962C8B-B14F-4D97-AF65-F5344CB8AC3E}">
        <p14:creationId xmlns:p14="http://schemas.microsoft.com/office/powerpoint/2010/main" val="112306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250"/>
                                        <p:tgtEl>
                                          <p:spTgt spid="3">
                                            <p:txEl>
                                              <p:pRg st="0" end="0"/>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250"/>
                                        <p:tgtEl>
                                          <p:spTgt spid="3">
                                            <p:txEl>
                                              <p:pRg st="1" end="1"/>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1000" fill="hold"/>
                                        <p:tgtEl>
                                          <p:spTgt spid="13"/>
                                        </p:tgtEl>
                                        <p:attrNameLst>
                                          <p:attrName>ppt_w</p:attrName>
                                        </p:attrNameLst>
                                      </p:cBhvr>
                                      <p:tavLst>
                                        <p:tav tm="0">
                                          <p:val>
                                            <p:fltVal val="0"/>
                                          </p:val>
                                        </p:tav>
                                        <p:tav tm="100000">
                                          <p:val>
                                            <p:strVal val="#ppt_w"/>
                                          </p:val>
                                        </p:tav>
                                      </p:tavLst>
                                    </p:anim>
                                    <p:anim calcmode="lin" valueType="num">
                                      <p:cBhvr>
                                        <p:cTn id="45" dur="1000" fill="hold"/>
                                        <p:tgtEl>
                                          <p:spTgt spid="13"/>
                                        </p:tgtEl>
                                        <p:attrNameLst>
                                          <p:attrName>ppt_h</p:attrName>
                                        </p:attrNameLst>
                                      </p:cBhvr>
                                      <p:tavLst>
                                        <p:tav tm="0">
                                          <p:val>
                                            <p:fltVal val="0"/>
                                          </p:val>
                                        </p:tav>
                                        <p:tav tm="100000">
                                          <p:val>
                                            <p:strVal val="#ppt_h"/>
                                          </p:val>
                                        </p:tav>
                                      </p:tavLst>
                                    </p:anim>
                                    <p:anim calcmode="lin" valueType="num">
                                      <p:cBhvr>
                                        <p:cTn id="46" dur="1000" fill="hold"/>
                                        <p:tgtEl>
                                          <p:spTgt spid="13"/>
                                        </p:tgtEl>
                                        <p:attrNameLst>
                                          <p:attrName>style.rotation</p:attrName>
                                        </p:attrNameLst>
                                      </p:cBhvr>
                                      <p:tavLst>
                                        <p:tav tm="0">
                                          <p:val>
                                            <p:fltVal val="90"/>
                                          </p:val>
                                        </p:tav>
                                        <p:tav tm="100000">
                                          <p:val>
                                            <p:fltVal val="0"/>
                                          </p:val>
                                        </p:tav>
                                      </p:tavLst>
                                    </p:anim>
                                    <p:animEffect transition="in" filter="fade">
                                      <p:cBhvr>
                                        <p:cTn id="47" dur="1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randombar(horizont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DMVUlc_.ECe3En2l0dHD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Bb6GPoGkaAdvs0U1Ar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4QIGT_O_kmystEJov1Id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Ky0nQq2F3kWgbZK.uGPhE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R0TpD13jE2oI446Q2WRb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Hk.qjXhr.06c5wcJ4fSW4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EH8wDI9D0CO217AOBzAT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S0ZD97p0EWNqo05COh7o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442</Words>
  <Application>Microsoft Office PowerPoint</Application>
  <PresentationFormat>宽屏</PresentationFormat>
  <Paragraphs>64</Paragraphs>
  <Slides>12</Slides>
  <Notes>1</Notes>
  <HiddenSlides>0</HiddenSlides>
  <MMClips>2</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25" baseType="lpstr">
      <vt:lpstr>MS PGothic</vt:lpstr>
      <vt:lpstr>MS UI Gothic</vt:lpstr>
      <vt:lpstr>宋体</vt:lpstr>
      <vt:lpstr>微软雅黑</vt:lpstr>
      <vt:lpstr>Arial</vt:lpstr>
      <vt:lpstr>Calibri</vt:lpstr>
      <vt:lpstr>Calibri Light</vt:lpstr>
      <vt:lpstr>Impact</vt:lpstr>
      <vt:lpstr>Segoe UI</vt:lpstr>
      <vt:lpstr>Segoe UI Light</vt:lpstr>
      <vt:lpstr>Wingdings</vt:lpstr>
      <vt:lpstr>Office 主题</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Linbin Yang</cp:lastModifiedBy>
  <cp:revision>40</cp:revision>
  <dcterms:created xsi:type="dcterms:W3CDTF">2014-04-10T07:46:51Z</dcterms:created>
  <dcterms:modified xsi:type="dcterms:W3CDTF">2017-01-07T00:04:57Z</dcterms:modified>
</cp:coreProperties>
</file>